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6"/>
  </p:notesMasterIdLst>
  <p:sldIdLst>
    <p:sldId id="256" r:id="rId2"/>
    <p:sldId id="257" r:id="rId3"/>
    <p:sldId id="289"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8" r:id="rId31"/>
    <p:sldId id="285" r:id="rId32"/>
    <p:sldId id="290" r:id="rId33"/>
    <p:sldId id="286" r:id="rId34"/>
    <p:sldId id="287" r:id="rId3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0" d="100"/>
          <a:sy n="100" d="100"/>
        </p:scale>
        <p:origin x="516"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33191056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88397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070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51914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46461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50827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Først har vi beregnet reaktioner, herefter lavet snit hvorfra vi får… Forskydningskraftskurven skulle have været 2. gradsparabel</a:t>
            </a:r>
          </a:p>
        </p:txBody>
      </p:sp>
    </p:spTree>
    <p:extLst>
      <p:ext uri="{BB962C8B-B14F-4D97-AF65-F5344CB8AC3E}">
        <p14:creationId xmlns:p14="http://schemas.microsoft.com/office/powerpoint/2010/main" val="4000616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Momentkraftskurven skulle have været en 3. gradsparabel. Fejl i venstre rammeben, da den ikke kan gøre sådan</a:t>
            </a:r>
          </a:p>
        </p:txBody>
      </p:sp>
    </p:spTree>
    <p:extLst>
      <p:ext uri="{BB962C8B-B14F-4D97-AF65-F5344CB8AC3E}">
        <p14:creationId xmlns:p14="http://schemas.microsoft.com/office/powerpoint/2010/main" val="2074459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45044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8962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Stadig snit 4, 5 og 6. </a:t>
            </a:r>
          </a:p>
        </p:txBody>
      </p:sp>
    </p:spTree>
    <p:extLst>
      <p:ext uri="{BB962C8B-B14F-4D97-AF65-F5344CB8AC3E}">
        <p14:creationId xmlns:p14="http://schemas.microsoft.com/office/powerpoint/2010/main" val="3687486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Reaktioner, snit, bjælkens diff. ligning</a:t>
            </a:r>
          </a:p>
        </p:txBody>
      </p:sp>
    </p:spTree>
    <p:extLst>
      <p:ext uri="{BB962C8B-B14F-4D97-AF65-F5344CB8AC3E}">
        <p14:creationId xmlns:p14="http://schemas.microsoft.com/office/powerpoint/2010/main" val="64449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9137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80298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68883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52798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89567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39784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07299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66683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28981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76169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837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68169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002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92841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11258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798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88882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Lyserødt stribet felt ved B. Fjerne de to små bygninger</a:t>
            </a:r>
          </a:p>
        </p:txBody>
      </p:sp>
    </p:spTree>
    <p:extLst>
      <p:ext uri="{BB962C8B-B14F-4D97-AF65-F5344CB8AC3E}">
        <p14:creationId xmlns:p14="http://schemas.microsoft.com/office/powerpoint/2010/main" val="4127842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solidFill>
                  <a:schemeClr val="dk1"/>
                </a:solidFill>
              </a:rPr>
              <a:t>12 m som bygning B og 12,5 m lang + kælder, stue, 1., 2. og tagetage. 19 m høj + 2 under terræn</a:t>
            </a:r>
          </a:p>
        </p:txBody>
      </p:sp>
    </p:spTree>
    <p:extLst>
      <p:ext uri="{BB962C8B-B14F-4D97-AF65-F5344CB8AC3E}">
        <p14:creationId xmlns:p14="http://schemas.microsoft.com/office/powerpoint/2010/main" val="641883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43440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da-DK" smtClean="0"/>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Tuesday, June 23,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Tuesday, June 23,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da-DK" smtClean="0"/>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Tuesday, June 23,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5" name="Shape 15"/>
          <p:cNvSpPr txBox="1">
            <a:spLocks noGrp="1"/>
          </p:cNvSpPr>
          <p:nvPr>
            <p:ph type="title"/>
          </p:nvPr>
        </p:nvSpPr>
        <p:spPr>
          <a:xfrm>
            <a:off x="457200" y="205977"/>
            <a:ext cx="8229600" cy="11414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1"/>
          </p:nvPr>
        </p:nvSpPr>
        <p:spPr>
          <a:xfrm>
            <a:off x="457200" y="1460499"/>
            <a:ext cx="8229600" cy="34652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da"/>
              <a:t>‹#›</a:t>
            </a:fld>
            <a:endParaRPr lang="d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idx="1"/>
          </p:nvPr>
        </p:nvSpPr>
        <p:spPr/>
        <p:txBody>
          <a:body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Tuesday, June 23,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da-DK" smtClean="0"/>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Tuesday, June 23,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Tuesday, June 23, 2015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smtClean="0"/>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Tuesday, June 23, 2015</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Tuesday, June 23, 2015</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Tuesday, June 23, 2015</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da-DK" smtClean="0"/>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Tuesday, June 23, 2015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da-DK" smtClean="0"/>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smtClean="0"/>
              <a:t>Drag picture to placeholder or click icon to add</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Tuesday, June 23, 2015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da-DK" smtClean="0"/>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Tuesday, June 23, 2015</a:t>
            </a:fld>
            <a:endParaRPr lang="en-US" dirty="0"/>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pPr>
              <a:spcBef>
                <a:spcPts val="0"/>
              </a:spcBef>
              <a:buNone/>
            </a:pPr>
            <a:fld id="{00000000-1234-1234-1234-123412341234}" type="slidenum">
              <a:rPr lang="da" smtClean="0"/>
              <a:t>‹#›</a:t>
            </a:fld>
            <a:endParaRPr lang="da"/>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
        <p:cNvGrpSpPr/>
        <p:nvPr/>
      </p:nvGrpSpPr>
      <p:grpSpPr>
        <a:xfrm>
          <a:off x="0" y="0"/>
          <a:ext cx="0" cy="0"/>
          <a:chOff x="0" y="0"/>
          <a:chExt cx="0" cy="0"/>
        </a:xfrm>
      </p:grpSpPr>
      <p:sp>
        <p:nvSpPr>
          <p:cNvPr id="35" name="Shape 35"/>
          <p:cNvSpPr txBox="1">
            <a:spLocks noGrp="1"/>
          </p:cNvSpPr>
          <p:nvPr>
            <p:ph type="ctrTitle"/>
          </p:nvPr>
        </p:nvSpPr>
        <p:spPr>
          <a:prstGeom prst="rect">
            <a:avLst/>
          </a:prstGeom>
        </p:spPr>
        <p:txBody>
          <a:bodyPr lIns="91425" tIns="91425" rIns="91425" bIns="91425" anchor="b" anchorCtr="0">
            <a:noAutofit/>
          </a:bodyPr>
          <a:lstStyle/>
          <a:p>
            <a:pPr rtl="0">
              <a:spcBef>
                <a:spcPts val="0"/>
              </a:spcBef>
              <a:buNone/>
            </a:pPr>
            <a:r>
              <a:rPr lang="da" sz="3600" dirty="0"/>
              <a:t>P2 - Modellernes virkelighed</a:t>
            </a:r>
          </a:p>
          <a:p>
            <a:pPr rtl="0">
              <a:spcBef>
                <a:spcPts val="0"/>
              </a:spcBef>
              <a:buNone/>
            </a:pPr>
            <a:r>
              <a:rPr lang="da" sz="2400" dirty="0"/>
              <a:t>Fundering af tilbygningen af Strøybergs Palæ</a:t>
            </a:r>
          </a:p>
        </p:txBody>
      </p:sp>
      <p:sp>
        <p:nvSpPr>
          <p:cNvPr id="36" name="Shape 36"/>
          <p:cNvSpPr txBox="1">
            <a:spLocks noGrp="1"/>
          </p:cNvSpPr>
          <p:nvPr>
            <p:ph type="subTitle" idx="1"/>
          </p:nvPr>
        </p:nvSpPr>
        <p:spPr>
          <a:xfrm>
            <a:off x="685799" y="2628900"/>
            <a:ext cx="7688811" cy="1314450"/>
          </a:xfrm>
          <a:prstGeom prst="rect">
            <a:avLst/>
          </a:prstGeom>
        </p:spPr>
        <p:txBody>
          <a:bodyPr lIns="91425" tIns="91425" rIns="91425" bIns="91425" anchor="ctr" anchorCtr="0">
            <a:noAutofit/>
          </a:bodyPr>
          <a:lstStyle/>
          <a:p>
            <a:pPr>
              <a:spcBef>
                <a:spcPts val="0"/>
              </a:spcBef>
              <a:buNone/>
            </a:pPr>
            <a:r>
              <a:rPr lang="da" sz="1800" dirty="0"/>
              <a:t>B149: Karoline, Katrine, Jacob, Marc, Morten, Nikolaj </a:t>
            </a:r>
            <a:r>
              <a:rPr lang="da" sz="1800" dirty="0" smtClean="0"/>
              <a:t>og</a:t>
            </a:r>
            <a:r>
              <a:rPr lang="da-DK" sz="1800" dirty="0" smtClean="0"/>
              <a:t> </a:t>
            </a:r>
            <a:r>
              <a:rPr lang="da" sz="1800" dirty="0" smtClean="0"/>
              <a:t>Michael</a:t>
            </a:r>
            <a:endParaRPr lang="da" sz="1800"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Statisk system</a:t>
            </a:r>
          </a:p>
        </p:txBody>
      </p:sp>
      <p:sp>
        <p:nvSpPr>
          <p:cNvPr id="94" name="Shape 94"/>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Én af 3 rammer</a:t>
            </a:r>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Midterste </a:t>
            </a:r>
            <a:r>
              <a:rPr lang="da" dirty="0"/>
              <a:t>ramme - videre</a:t>
            </a:r>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Antager</a:t>
            </a:r>
            <a:r>
              <a:rPr lang="da" dirty="0"/>
              <a:t>: Boligform</a:t>
            </a:r>
          </a:p>
        </p:txBody>
      </p:sp>
      <p:pic>
        <p:nvPicPr>
          <p:cNvPr id="95" name="Shape 95"/>
          <p:cNvPicPr preferRelativeResize="0"/>
          <p:nvPr/>
        </p:nvPicPr>
        <p:blipFill>
          <a:blip r:embed="rId3">
            <a:alphaModFix/>
          </a:blip>
          <a:stretch>
            <a:fillRect/>
          </a:stretch>
        </p:blipFill>
        <p:spPr>
          <a:xfrm>
            <a:off x="4941088" y="1017305"/>
            <a:ext cx="3288082" cy="37257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Laster og lastkombination</a:t>
            </a:r>
          </a:p>
        </p:txBody>
      </p:sp>
      <p:sp>
        <p:nvSpPr>
          <p:cNvPr id="101" name="Shape 101"/>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Permanente- og variable laster</a:t>
            </a:r>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Antager</a:t>
            </a:r>
            <a:r>
              <a:rPr lang="da" dirty="0"/>
              <a:t>: Vindlast dominerende fra vest</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endParaRPr/>
          </a:p>
        </p:txBody>
      </p:sp>
      <p:sp>
        <p:nvSpPr>
          <p:cNvPr id="107" name="Shape 107"/>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a:p>
        </p:txBody>
      </p:sp>
      <p:pic>
        <p:nvPicPr>
          <p:cNvPr id="108" name="Shape 108"/>
          <p:cNvPicPr preferRelativeResize="0"/>
          <p:nvPr/>
        </p:nvPicPr>
        <p:blipFill>
          <a:blip r:embed="rId3">
            <a:alphaModFix/>
          </a:blip>
          <a:stretch>
            <a:fillRect/>
          </a:stretch>
        </p:blipFill>
        <p:spPr>
          <a:xfrm>
            <a:off x="0" y="-1"/>
            <a:ext cx="9144000" cy="5143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7" name="Shape 117"/>
          <p:cNvSpPr txBox="1">
            <a:spLocks noGrp="1"/>
          </p:cNvSpPr>
          <p:nvPr>
            <p:ph type="title"/>
          </p:nvPr>
        </p:nvSpPr>
        <p:spPr>
          <a:xfrm>
            <a:off x="139800" y="299353"/>
            <a:ext cx="8229600" cy="857400"/>
          </a:xfrm>
          <a:prstGeom prst="rect">
            <a:avLst/>
          </a:prstGeom>
        </p:spPr>
        <p:txBody>
          <a:bodyPr lIns="91425" tIns="91425" rIns="91425" bIns="91425" anchor="b" anchorCtr="0">
            <a:noAutofit/>
          </a:bodyPr>
          <a:lstStyle/>
          <a:p>
            <a:pPr lvl="0" rtl="0">
              <a:spcBef>
                <a:spcPts val="0"/>
              </a:spcBef>
              <a:buNone/>
            </a:pPr>
            <a:r>
              <a:rPr lang="da"/>
              <a:t>Opdeling af ramme</a:t>
            </a:r>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Charnier</a:t>
            </a:r>
          </a:p>
          <a:p>
            <a:pPr marL="457200" lvl="0" indent="-419100">
              <a:spcBef>
                <a:spcPts val="0"/>
              </a:spcBef>
              <a:buClr>
                <a:schemeClr val="dk2"/>
              </a:buClr>
              <a:buSzPct val="100000"/>
              <a:buFont typeface="Arial"/>
              <a:buChar char="●"/>
            </a:pPr>
            <a:endParaRPr lang="da-DK" dirty="0" smtClean="0"/>
          </a:p>
          <a:p>
            <a:pPr marL="457200" lvl="0" indent="-419100">
              <a:spcBef>
                <a:spcPts val="0"/>
              </a:spcBef>
              <a:buClr>
                <a:schemeClr val="dk2"/>
              </a:buClr>
              <a:buSzPct val="100000"/>
              <a:buFont typeface="Arial"/>
              <a:buChar char="●"/>
            </a:pPr>
            <a:r>
              <a:rPr lang="da" dirty="0" smtClean="0"/>
              <a:t>Reaktioner</a:t>
            </a:r>
            <a:endParaRPr lang="da" dirty="0"/>
          </a:p>
        </p:txBody>
      </p:sp>
      <p:pic>
        <p:nvPicPr>
          <p:cNvPr id="114" name="Shape 114"/>
          <p:cNvPicPr preferRelativeResize="0"/>
          <p:nvPr/>
        </p:nvPicPr>
        <p:blipFill>
          <a:blip r:embed="rId3">
            <a:alphaModFix/>
          </a:blip>
          <a:stretch>
            <a:fillRect/>
          </a:stretch>
        </p:blipFill>
        <p:spPr>
          <a:xfrm>
            <a:off x="6645675" y="1794798"/>
            <a:ext cx="1360750" cy="3199550"/>
          </a:xfrm>
          <a:prstGeom prst="rect">
            <a:avLst/>
          </a:prstGeom>
          <a:noFill/>
          <a:ln>
            <a:noFill/>
          </a:ln>
        </p:spPr>
      </p:pic>
      <p:pic>
        <p:nvPicPr>
          <p:cNvPr id="115" name="Shape 115"/>
          <p:cNvPicPr preferRelativeResize="0"/>
          <p:nvPr/>
        </p:nvPicPr>
        <p:blipFill>
          <a:blip r:embed="rId4">
            <a:alphaModFix/>
          </a:blip>
          <a:stretch>
            <a:fillRect/>
          </a:stretch>
        </p:blipFill>
        <p:spPr>
          <a:xfrm>
            <a:off x="4157833" y="1268649"/>
            <a:ext cx="1895475" cy="3725699"/>
          </a:xfrm>
          <a:prstGeom prst="rect">
            <a:avLst/>
          </a:prstGeom>
          <a:noFill/>
          <a:ln>
            <a:noFill/>
          </a:ln>
        </p:spPr>
      </p:pic>
      <p:sp>
        <p:nvSpPr>
          <p:cNvPr id="116" name="Shape 116"/>
          <p:cNvSpPr txBox="1"/>
          <p:nvPr/>
        </p:nvSpPr>
        <p:spPr>
          <a:xfrm>
            <a:off x="307150" y="447250"/>
            <a:ext cx="8121299" cy="821399"/>
          </a:xfrm>
          <a:prstGeom prst="rect">
            <a:avLst/>
          </a:prstGeom>
          <a:noFill/>
          <a:ln>
            <a:noFill/>
          </a:ln>
        </p:spPr>
        <p:txBody>
          <a:bodyPr lIns="91425" tIns="91425" rIns="91425" bIns="91425" anchor="t"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1452973" y="629350"/>
            <a:ext cx="6635620" cy="4325345"/>
          </a:xfrm>
          <a:prstGeom prst="rect">
            <a:avLst/>
          </a:prstGeom>
          <a:noFill/>
          <a:ln>
            <a:noFill/>
          </a:ln>
        </p:spPr>
      </p:pic>
      <p:sp>
        <p:nvSpPr>
          <p:cNvPr id="123" name="Shape 123"/>
          <p:cNvSpPr txBox="1">
            <a:spLocks noGrp="1"/>
          </p:cNvSpPr>
          <p:nvPr>
            <p:ph type="title"/>
          </p:nvPr>
        </p:nvSpPr>
        <p:spPr>
          <a:xfrm>
            <a:off x="167800" y="336678"/>
            <a:ext cx="8229600" cy="857400"/>
          </a:xfrm>
          <a:prstGeom prst="rect">
            <a:avLst/>
          </a:prstGeom>
        </p:spPr>
        <p:txBody>
          <a:bodyPr lIns="91425" tIns="91425" rIns="91425" bIns="91425" anchor="b" anchorCtr="0">
            <a:noAutofit/>
          </a:bodyPr>
          <a:lstStyle/>
          <a:p>
            <a:pPr lvl="0" rtl="0">
              <a:spcBef>
                <a:spcPts val="0"/>
              </a:spcBef>
              <a:buNone/>
            </a:pPr>
            <a:r>
              <a:rPr lang="da"/>
              <a:t>Snit</a:t>
            </a: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lIns="91425" tIns="91425" rIns="91425" bIns="91425" anchor="b" anchorCtr="0">
            <a:noAutofit/>
          </a:bodyPr>
          <a:lstStyle/>
          <a:p>
            <a:pPr rtl="0">
              <a:spcBef>
                <a:spcPts val="0"/>
              </a:spcBef>
              <a:buNone/>
            </a:pPr>
            <a:endParaRPr/>
          </a:p>
          <a:p>
            <a:pPr>
              <a:spcBef>
                <a:spcPts val="0"/>
              </a:spcBef>
              <a:buNone/>
            </a:pPr>
            <a:endParaRPr/>
          </a:p>
        </p:txBody>
      </p:sp>
      <p:sp>
        <p:nvSpPr>
          <p:cNvPr id="129" name="Shape 129"/>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a:p>
        </p:txBody>
      </p:sp>
      <p:pic>
        <p:nvPicPr>
          <p:cNvPr id="130" name="Shape 130"/>
          <p:cNvPicPr preferRelativeResize="0"/>
          <p:nvPr/>
        </p:nvPicPr>
        <p:blipFill>
          <a:blip r:embed="rId3">
            <a:alphaModFix/>
          </a:blip>
          <a:stretch>
            <a:fillRect/>
          </a:stretch>
        </p:blipFill>
        <p:spPr>
          <a:xfrm>
            <a:off x="4746775" y="20400"/>
            <a:ext cx="4397225" cy="4598825"/>
          </a:xfrm>
          <a:prstGeom prst="rect">
            <a:avLst/>
          </a:prstGeom>
          <a:noFill/>
          <a:ln>
            <a:noFill/>
          </a:ln>
        </p:spPr>
      </p:pic>
      <p:pic>
        <p:nvPicPr>
          <p:cNvPr id="131" name="Shape 131"/>
          <p:cNvPicPr preferRelativeResize="0"/>
          <p:nvPr/>
        </p:nvPicPr>
        <p:blipFill>
          <a:blip r:embed="rId4">
            <a:alphaModFix/>
          </a:blip>
          <a:stretch>
            <a:fillRect/>
          </a:stretch>
        </p:blipFill>
        <p:spPr>
          <a:xfrm>
            <a:off x="0" y="0"/>
            <a:ext cx="4797199" cy="4639587"/>
          </a:xfrm>
          <a:prstGeom prst="rect">
            <a:avLst/>
          </a:prstGeom>
          <a:noFill/>
          <a:ln>
            <a:noFill/>
          </a:ln>
        </p:spPr>
      </p:pic>
      <p:sp>
        <p:nvSpPr>
          <p:cNvPr id="132" name="Shape 132"/>
          <p:cNvSpPr txBox="1"/>
          <p:nvPr/>
        </p:nvSpPr>
        <p:spPr>
          <a:xfrm>
            <a:off x="687758" y="4552448"/>
            <a:ext cx="2560199" cy="746699"/>
          </a:xfrm>
          <a:prstGeom prst="rect">
            <a:avLst/>
          </a:prstGeom>
          <a:noFill/>
          <a:ln>
            <a:noFill/>
          </a:ln>
        </p:spPr>
        <p:txBody>
          <a:bodyPr lIns="91425" tIns="91425" rIns="91425" bIns="91425" anchor="t" anchorCtr="0">
            <a:noAutofit/>
          </a:bodyPr>
          <a:lstStyle/>
          <a:p>
            <a:pPr>
              <a:spcBef>
                <a:spcPts val="0"/>
              </a:spcBef>
              <a:buNone/>
            </a:pPr>
            <a:r>
              <a:rPr lang="da" sz="2400" dirty="0"/>
              <a:t>Normalkraftkurve</a:t>
            </a:r>
          </a:p>
        </p:txBody>
      </p:sp>
      <p:sp>
        <p:nvSpPr>
          <p:cNvPr id="133" name="Shape 133"/>
          <p:cNvSpPr txBox="1"/>
          <p:nvPr/>
        </p:nvSpPr>
        <p:spPr>
          <a:xfrm>
            <a:off x="4797200" y="505325"/>
            <a:ext cx="690899" cy="373499"/>
          </a:xfrm>
          <a:prstGeom prst="rect">
            <a:avLst/>
          </a:prstGeom>
          <a:noFill/>
          <a:ln>
            <a:noFill/>
          </a:ln>
        </p:spPr>
        <p:txBody>
          <a:bodyPr lIns="91425" tIns="91425" rIns="91425" bIns="91425" anchor="t" anchorCtr="0">
            <a:noAutofit/>
          </a:bodyPr>
          <a:lstStyle/>
          <a:p>
            <a:pPr rtl="0">
              <a:spcBef>
                <a:spcPts val="0"/>
              </a:spcBef>
              <a:buNone/>
            </a:pPr>
            <a:endParaRPr/>
          </a:p>
          <a:p>
            <a:pPr>
              <a:spcBef>
                <a:spcPts val="0"/>
              </a:spcBef>
              <a:buNone/>
            </a:pPr>
            <a:endParaRPr/>
          </a:p>
        </p:txBody>
      </p:sp>
      <p:sp>
        <p:nvSpPr>
          <p:cNvPr id="134" name="Shape 134"/>
          <p:cNvSpPr txBox="1"/>
          <p:nvPr/>
        </p:nvSpPr>
        <p:spPr>
          <a:xfrm>
            <a:off x="5647623" y="4396801"/>
            <a:ext cx="3376799" cy="746699"/>
          </a:xfrm>
          <a:prstGeom prst="rect">
            <a:avLst/>
          </a:prstGeom>
          <a:noFill/>
          <a:ln>
            <a:noFill/>
          </a:ln>
        </p:spPr>
        <p:txBody>
          <a:bodyPr lIns="91425" tIns="91425" rIns="91425" bIns="91425" anchor="ctr" anchorCtr="0">
            <a:noAutofit/>
          </a:bodyPr>
          <a:lstStyle/>
          <a:p>
            <a:pPr lvl="0" rtl="0">
              <a:spcBef>
                <a:spcPts val="0"/>
              </a:spcBef>
              <a:buNone/>
            </a:pPr>
            <a:r>
              <a:rPr lang="da" sz="2400" dirty="0">
                <a:solidFill>
                  <a:schemeClr val="dk1"/>
                </a:solidFill>
              </a:rPr>
              <a:t>Forskydningskraftkurve</a:t>
            </a: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prstGeom prst="rect">
            <a:avLst/>
          </a:prstGeom>
        </p:spPr>
        <p:txBody>
          <a:bodyPr lIns="91425" tIns="91425" rIns="91425" bIns="91425" anchor="b" anchorCtr="0">
            <a:noAutofit/>
          </a:bodyPr>
          <a:lstStyle/>
          <a:p>
            <a:pPr rtl="0">
              <a:spcBef>
                <a:spcPts val="0"/>
              </a:spcBef>
              <a:buNone/>
            </a:pPr>
            <a:endParaRPr/>
          </a:p>
          <a:p>
            <a:pPr>
              <a:spcBef>
                <a:spcPts val="0"/>
              </a:spcBef>
              <a:buNone/>
            </a:pPr>
            <a:endParaRPr/>
          </a:p>
        </p:txBody>
      </p:sp>
      <p:sp>
        <p:nvSpPr>
          <p:cNvPr id="141" name="Shape 141"/>
          <p:cNvSpPr txBox="1">
            <a:spLocks noGrp="1"/>
          </p:cNvSpPr>
          <p:nvPr>
            <p:ph type="title" idx="4294967295"/>
          </p:nvPr>
        </p:nvSpPr>
        <p:spPr>
          <a:xfrm>
            <a:off x="457200" y="374930"/>
            <a:ext cx="8229600" cy="857250"/>
          </a:xfrm>
          <a:prstGeom prst="rect">
            <a:avLst/>
          </a:prstGeom>
        </p:spPr>
        <p:txBody>
          <a:bodyPr lIns="91425" tIns="91425" rIns="91425" bIns="91425" anchor="b" anchorCtr="0">
            <a:noAutofit/>
          </a:bodyPr>
          <a:lstStyle/>
          <a:p>
            <a:pPr lvl="0" rtl="0">
              <a:spcBef>
                <a:spcPts val="0"/>
              </a:spcBef>
              <a:buNone/>
            </a:pPr>
            <a:r>
              <a:rPr lang="da" dirty="0"/>
              <a:t>Momentkraftkurve</a:t>
            </a:r>
          </a:p>
        </p:txBody>
      </p:sp>
      <p:pic>
        <p:nvPicPr>
          <p:cNvPr id="140" name="Shape 140"/>
          <p:cNvPicPr preferRelativeResize="0"/>
          <p:nvPr/>
        </p:nvPicPr>
        <p:blipFill>
          <a:blip r:embed="rId3">
            <a:alphaModFix/>
          </a:blip>
          <a:stretch>
            <a:fillRect/>
          </a:stretch>
        </p:blipFill>
        <p:spPr>
          <a:xfrm>
            <a:off x="2368400" y="1204913"/>
            <a:ext cx="4628574" cy="38048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287290"/>
            <a:ext cx="8229600" cy="857400"/>
          </a:xfrm>
          <a:prstGeom prst="rect">
            <a:avLst/>
          </a:prstGeom>
        </p:spPr>
        <p:txBody>
          <a:bodyPr lIns="91425" tIns="91425" rIns="91425" bIns="91425" anchor="b" anchorCtr="0">
            <a:noAutofit/>
          </a:bodyPr>
          <a:lstStyle/>
          <a:p>
            <a:pPr>
              <a:spcBef>
                <a:spcPts val="0"/>
              </a:spcBef>
              <a:buNone/>
            </a:pPr>
            <a:r>
              <a:rPr lang="da" dirty="0"/>
              <a:t>Spænding</a:t>
            </a:r>
          </a:p>
        </p:txBody>
      </p:sp>
      <p:sp>
        <p:nvSpPr>
          <p:cNvPr id="147" name="Shape 147"/>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5 </a:t>
            </a:r>
            <a:r>
              <a:rPr lang="da" dirty="0" smtClean="0"/>
              <a:t>interesseområder</a:t>
            </a:r>
            <a:endParaRPr lang="da-DK" dirty="0" smtClean="0"/>
          </a:p>
          <a:p>
            <a:pPr marL="457200" lvl="0" indent="-419100" rtl="0">
              <a:spcBef>
                <a:spcPts val="0"/>
              </a:spcBef>
              <a:buClr>
                <a:schemeClr val="dk2"/>
              </a:buClr>
              <a:buSzPct val="100000"/>
              <a:buFont typeface="Arial"/>
              <a:buChar char="●"/>
            </a:pPr>
            <a:endParaRPr lang="da-DK" dirty="0"/>
          </a:p>
          <a:p>
            <a:pPr marL="457200" lvl="0" indent="-419100" rtl="0">
              <a:spcBef>
                <a:spcPts val="0"/>
              </a:spcBef>
              <a:buClr>
                <a:schemeClr val="dk2"/>
              </a:buClr>
              <a:buSzPct val="100000"/>
              <a:buFont typeface="Arial"/>
              <a:buChar char="●"/>
            </a:pPr>
            <a:r>
              <a:rPr lang="da" dirty="0" smtClean="0"/>
              <a:t>Symmetrisk</a:t>
            </a:r>
            <a:endParaRPr lang="da" dirty="0"/>
          </a:p>
        </p:txBody>
      </p:sp>
      <p:pic>
        <p:nvPicPr>
          <p:cNvPr id="148" name="Shape 148"/>
          <p:cNvPicPr preferRelativeResize="0"/>
          <p:nvPr/>
        </p:nvPicPr>
        <p:blipFill>
          <a:blip r:embed="rId3">
            <a:alphaModFix/>
          </a:blip>
          <a:stretch>
            <a:fillRect/>
          </a:stretch>
        </p:blipFill>
        <p:spPr>
          <a:xfrm>
            <a:off x="4171108" y="1007378"/>
            <a:ext cx="4069075" cy="38249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17468"/>
            <a:ext cx="8229600" cy="1002300"/>
          </a:xfrm>
          <a:prstGeom prst="rect">
            <a:avLst/>
          </a:prstGeom>
        </p:spPr>
        <p:txBody>
          <a:bodyPr lIns="91425" tIns="91425" rIns="91425" bIns="91425" anchor="b" anchorCtr="0">
            <a:noAutofit/>
          </a:bodyPr>
          <a:lstStyle/>
          <a:p>
            <a:pPr>
              <a:spcBef>
                <a:spcPts val="0"/>
              </a:spcBef>
              <a:buNone/>
            </a:pPr>
            <a:r>
              <a:rPr lang="da" sz="3600" dirty="0"/>
              <a:t>Forskydningsspændingsfordeling</a:t>
            </a:r>
          </a:p>
        </p:txBody>
      </p:sp>
      <p:sp>
        <p:nvSpPr>
          <p:cNvPr id="154" name="Shape 154"/>
          <p:cNvSpPr txBox="1">
            <a:spLocks noGrp="1"/>
          </p:cNvSpPr>
          <p:nvPr>
            <p:ph type="body" idx="1"/>
          </p:nvPr>
        </p:nvSpPr>
        <p:spPr>
          <a:xfrm>
            <a:off x="457200" y="1208325"/>
            <a:ext cx="5869500" cy="3726900"/>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Grasshofs </a:t>
            </a:r>
            <a:r>
              <a:rPr lang="da" dirty="0"/>
              <a:t>formel</a:t>
            </a:r>
          </a:p>
          <a:p>
            <a:pPr rtl="0">
              <a:spcBef>
                <a:spcPts val="0"/>
              </a:spcBef>
              <a:buNone/>
            </a:pPr>
            <a:endParaRPr dirty="0"/>
          </a:p>
          <a:p>
            <a:pPr marL="457200" lvl="0" indent="-419100">
              <a:spcBef>
                <a:spcPts val="0"/>
              </a:spcBef>
              <a:buClr>
                <a:schemeClr val="dk2"/>
              </a:buClr>
              <a:buFont typeface="Arial"/>
              <a:buChar char="●"/>
            </a:pPr>
            <a:endParaRPr dirty="0"/>
          </a:p>
        </p:txBody>
      </p:sp>
      <p:pic>
        <p:nvPicPr>
          <p:cNvPr id="155" name="Shape 155"/>
          <p:cNvPicPr preferRelativeResize="0"/>
          <p:nvPr/>
        </p:nvPicPr>
        <p:blipFill>
          <a:blip r:embed="rId3">
            <a:alphaModFix/>
          </a:blip>
          <a:stretch>
            <a:fillRect/>
          </a:stretch>
        </p:blipFill>
        <p:spPr>
          <a:xfrm>
            <a:off x="4965275" y="1313262"/>
            <a:ext cx="3106558" cy="3788826"/>
          </a:xfrm>
          <a:prstGeom prst="rect">
            <a:avLst/>
          </a:prstGeom>
          <a:noFill/>
          <a:ln>
            <a:noFill/>
          </a:ln>
        </p:spPr>
      </p:pic>
      <p:pic>
        <p:nvPicPr>
          <p:cNvPr id="156" name="Shape 156"/>
          <p:cNvPicPr preferRelativeResize="0"/>
          <p:nvPr/>
        </p:nvPicPr>
        <p:blipFill>
          <a:blip r:embed="rId4">
            <a:alphaModFix/>
          </a:blip>
          <a:stretch>
            <a:fillRect/>
          </a:stretch>
        </p:blipFill>
        <p:spPr>
          <a:xfrm>
            <a:off x="2512922" y="2461413"/>
            <a:ext cx="1445875" cy="8835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320603"/>
            <a:ext cx="8229600" cy="857400"/>
          </a:xfrm>
          <a:prstGeom prst="rect">
            <a:avLst/>
          </a:prstGeom>
        </p:spPr>
        <p:txBody>
          <a:bodyPr lIns="91425" tIns="91425" rIns="91425" bIns="91425" anchor="b" anchorCtr="0">
            <a:noAutofit/>
          </a:bodyPr>
          <a:lstStyle/>
          <a:p>
            <a:pPr>
              <a:spcBef>
                <a:spcPts val="0"/>
              </a:spcBef>
              <a:buNone/>
            </a:pPr>
            <a:r>
              <a:rPr lang="da" dirty="0"/>
              <a:t>Spændingstilstand</a:t>
            </a:r>
          </a:p>
        </p:txBody>
      </p:sp>
      <p:sp>
        <p:nvSpPr>
          <p:cNvPr id="162" name="Shape 162"/>
          <p:cNvSpPr txBox="1">
            <a:spLocks noGrp="1"/>
          </p:cNvSpPr>
          <p:nvPr>
            <p:ph type="body" idx="1"/>
          </p:nvPr>
        </p:nvSpPr>
        <p:spPr>
          <a:xfrm>
            <a:off x="457200" y="1381402"/>
            <a:ext cx="8229600" cy="2998799"/>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Naviers formel</a:t>
            </a:r>
          </a:p>
          <a:p>
            <a:pPr lvl="0" rtl="0">
              <a:spcBef>
                <a:spcPts val="0"/>
              </a:spcBef>
              <a:buNone/>
            </a:pPr>
            <a:endParaRPr dirty="0"/>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Von </a:t>
            </a:r>
            <a:r>
              <a:rPr lang="da" dirty="0"/>
              <a:t>Mises</a:t>
            </a:r>
          </a:p>
          <a:p>
            <a:pPr rtl="0">
              <a:spcBef>
                <a:spcPts val="0"/>
              </a:spcBef>
              <a:buNone/>
            </a:pPr>
            <a:endParaRPr dirty="0"/>
          </a:p>
          <a:p>
            <a:pPr lvl="0" rtl="0">
              <a:spcBef>
                <a:spcPts val="0"/>
              </a:spcBef>
              <a:buNone/>
            </a:pPr>
            <a:endParaRPr dirty="0"/>
          </a:p>
          <a:p>
            <a:pPr marL="457200" lvl="0" indent="-419100" rtl="0">
              <a:spcBef>
                <a:spcPts val="0"/>
              </a:spcBef>
              <a:buClr>
                <a:schemeClr val="dk2"/>
              </a:buClr>
              <a:buSzPct val="100000"/>
              <a:buFont typeface="Arial"/>
              <a:buChar char="●"/>
            </a:pPr>
            <a:r>
              <a:rPr lang="da" dirty="0"/>
              <a:t>Von Mises</a:t>
            </a:r>
          </a:p>
          <a:p>
            <a:pPr>
              <a:spcBef>
                <a:spcPts val="0"/>
              </a:spcBef>
              <a:buNone/>
            </a:pPr>
            <a:endParaRPr dirty="0"/>
          </a:p>
        </p:txBody>
      </p:sp>
      <p:pic>
        <p:nvPicPr>
          <p:cNvPr id="163" name="Shape 163"/>
          <p:cNvPicPr preferRelativeResize="0"/>
          <p:nvPr/>
        </p:nvPicPr>
        <p:blipFill>
          <a:blip r:embed="rId3">
            <a:alphaModFix/>
          </a:blip>
          <a:stretch>
            <a:fillRect/>
          </a:stretch>
        </p:blipFill>
        <p:spPr>
          <a:xfrm>
            <a:off x="1" y="3171750"/>
            <a:ext cx="9144000" cy="1645050"/>
          </a:xfrm>
          <a:prstGeom prst="rect">
            <a:avLst/>
          </a:prstGeom>
          <a:noFill/>
          <a:ln>
            <a:noFill/>
          </a:ln>
        </p:spPr>
      </p:pic>
      <p:pic>
        <p:nvPicPr>
          <p:cNvPr id="164" name="Shape 164"/>
          <p:cNvPicPr preferRelativeResize="0"/>
          <p:nvPr/>
        </p:nvPicPr>
        <p:blipFill>
          <a:blip r:embed="rId4">
            <a:alphaModFix/>
          </a:blip>
          <a:stretch>
            <a:fillRect/>
          </a:stretch>
        </p:blipFill>
        <p:spPr>
          <a:xfrm>
            <a:off x="3547675" y="1178003"/>
            <a:ext cx="2048662" cy="901700"/>
          </a:xfrm>
          <a:prstGeom prst="rect">
            <a:avLst/>
          </a:prstGeom>
          <a:noFill/>
          <a:ln>
            <a:noFill/>
          </a:ln>
        </p:spPr>
      </p:pic>
      <p:pic>
        <p:nvPicPr>
          <p:cNvPr id="165" name="Shape 165"/>
          <p:cNvPicPr preferRelativeResize="0"/>
          <p:nvPr/>
        </p:nvPicPr>
        <p:blipFill>
          <a:blip r:embed="rId5">
            <a:alphaModFix/>
          </a:blip>
          <a:stretch>
            <a:fillRect/>
          </a:stretch>
        </p:blipFill>
        <p:spPr>
          <a:xfrm>
            <a:off x="3547675" y="2429950"/>
            <a:ext cx="2575700" cy="9017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07600" y="220395"/>
            <a:ext cx="8936400" cy="1141499"/>
          </a:xfrm>
          <a:prstGeom prst="rect">
            <a:avLst/>
          </a:prstGeom>
        </p:spPr>
        <p:txBody>
          <a:bodyPr lIns="91425" tIns="91425" rIns="91425" bIns="91425" anchor="b" anchorCtr="0">
            <a:noAutofit/>
          </a:bodyPr>
          <a:lstStyle/>
          <a:p>
            <a:pPr>
              <a:spcBef>
                <a:spcPts val="0"/>
              </a:spcBef>
              <a:buNone/>
            </a:pPr>
            <a:r>
              <a:rPr lang="da" dirty="0"/>
              <a:t>Aalborg Kommune </a:t>
            </a:r>
          </a:p>
        </p:txBody>
      </p:sp>
      <p:sp>
        <p:nvSpPr>
          <p:cNvPr id="42" name="Shape 42"/>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a:p>
        </p:txBody>
      </p:sp>
      <p:pic>
        <p:nvPicPr>
          <p:cNvPr id="43" name="Shape 43"/>
          <p:cNvPicPr preferRelativeResize="0"/>
          <p:nvPr/>
        </p:nvPicPr>
        <p:blipFill>
          <a:blip r:embed="rId3">
            <a:alphaModFix/>
          </a:blip>
          <a:stretch>
            <a:fillRect/>
          </a:stretch>
        </p:blipFill>
        <p:spPr>
          <a:xfrm>
            <a:off x="457200" y="1460500"/>
            <a:ext cx="4003725" cy="3465298"/>
          </a:xfrm>
          <a:prstGeom prst="rect">
            <a:avLst/>
          </a:prstGeom>
          <a:noFill/>
          <a:ln>
            <a:noFill/>
          </a:ln>
        </p:spPr>
      </p:pic>
      <p:pic>
        <p:nvPicPr>
          <p:cNvPr id="44" name="Shape 44"/>
          <p:cNvPicPr preferRelativeResize="0"/>
          <p:nvPr/>
        </p:nvPicPr>
        <p:blipFill>
          <a:blip r:embed="rId4">
            <a:alphaModFix/>
          </a:blip>
          <a:stretch>
            <a:fillRect/>
          </a:stretch>
        </p:blipFill>
        <p:spPr>
          <a:xfrm>
            <a:off x="4479024" y="1460499"/>
            <a:ext cx="4207776" cy="34652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55100" y="69775"/>
            <a:ext cx="8688900" cy="1141499"/>
          </a:xfrm>
          <a:prstGeom prst="rect">
            <a:avLst/>
          </a:prstGeom>
        </p:spPr>
        <p:txBody>
          <a:bodyPr lIns="91425" tIns="91425" rIns="91425" bIns="91425" anchor="b" anchorCtr="0">
            <a:noAutofit/>
          </a:bodyPr>
          <a:lstStyle/>
          <a:p>
            <a:pPr>
              <a:spcBef>
                <a:spcPts val="0"/>
              </a:spcBef>
              <a:buNone/>
            </a:pPr>
            <a:r>
              <a:rPr lang="da" dirty="0"/>
              <a:t>Anvendelsesgrænsetilstand</a:t>
            </a:r>
          </a:p>
        </p:txBody>
      </p:sp>
      <p:sp>
        <p:nvSpPr>
          <p:cNvPr id="171" name="Shape 171"/>
          <p:cNvSpPr txBox="1">
            <a:spLocks noGrp="1"/>
          </p:cNvSpPr>
          <p:nvPr>
            <p:ph type="body" idx="1"/>
          </p:nvPr>
        </p:nvSpPr>
        <p:spPr>
          <a:xfrm>
            <a:off x="457200" y="1211275"/>
            <a:ext cx="8229600" cy="3725699"/>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Én variabel last: vindlast</a:t>
            </a:r>
          </a:p>
          <a:p>
            <a:pPr marL="457200" lvl="0" indent="-419100">
              <a:spcBef>
                <a:spcPts val="0"/>
              </a:spcBef>
              <a:buClr>
                <a:schemeClr val="dk2"/>
              </a:buClr>
              <a:buSzPct val="100000"/>
              <a:buFont typeface="Arial"/>
              <a:buChar char="●"/>
            </a:pPr>
            <a:endParaRPr lang="da-DK" dirty="0" smtClean="0"/>
          </a:p>
          <a:p>
            <a:pPr marL="457200" lvl="0" indent="-419100">
              <a:spcBef>
                <a:spcPts val="0"/>
              </a:spcBef>
              <a:buClr>
                <a:schemeClr val="dk2"/>
              </a:buClr>
              <a:buSzPct val="100000"/>
              <a:buFont typeface="Arial"/>
              <a:buChar char="●"/>
            </a:pPr>
            <a:r>
              <a:rPr lang="da" dirty="0" smtClean="0"/>
              <a:t>Udbøjning </a:t>
            </a:r>
            <a:endParaRPr lang="da"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625" y="1857594"/>
            <a:ext cx="4426375" cy="3285906"/>
          </a:xfrm>
          <a:prstGeom prst="rect">
            <a:avLst/>
          </a:prstGeom>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11200" y="457718"/>
            <a:ext cx="8229600" cy="857400"/>
          </a:xfrm>
          <a:prstGeom prst="rect">
            <a:avLst/>
          </a:prstGeom>
        </p:spPr>
        <p:txBody>
          <a:bodyPr lIns="91425" tIns="91425" rIns="91425" bIns="91425" anchor="b" anchorCtr="0">
            <a:noAutofit/>
          </a:bodyPr>
          <a:lstStyle/>
          <a:p>
            <a:pPr>
              <a:spcBef>
                <a:spcPts val="0"/>
              </a:spcBef>
              <a:buNone/>
            </a:pPr>
            <a:r>
              <a:rPr lang="da" dirty="0"/>
              <a:t>Jord og jords styrke</a:t>
            </a:r>
          </a:p>
        </p:txBody>
      </p:sp>
      <p:sp>
        <p:nvSpPr>
          <p:cNvPr id="178" name="Shape 178"/>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To hovedgrupper </a:t>
            </a:r>
          </a:p>
          <a:p>
            <a:pPr marL="914400" lvl="1" indent="-381000" rtl="0">
              <a:spcBef>
                <a:spcPts val="0"/>
              </a:spcBef>
              <a:buClr>
                <a:schemeClr val="dk2"/>
              </a:buClr>
              <a:buSzPct val="80000"/>
              <a:buFont typeface="Courier New"/>
              <a:buChar char="o"/>
            </a:pPr>
            <a:r>
              <a:rPr lang="da" dirty="0"/>
              <a:t>Rene mineral jordarter</a:t>
            </a:r>
          </a:p>
          <a:p>
            <a:pPr marL="914400" lvl="1" indent="-381000" rtl="0">
              <a:spcBef>
                <a:spcPts val="0"/>
              </a:spcBef>
              <a:buClr>
                <a:schemeClr val="dk2"/>
              </a:buClr>
              <a:buSzPct val="80000"/>
              <a:buFont typeface="Courier New"/>
              <a:buChar char="o"/>
            </a:pPr>
            <a:r>
              <a:rPr lang="da" dirty="0"/>
              <a:t>Organiske jordarter</a:t>
            </a:r>
          </a:p>
          <a:p>
            <a:pPr marR="0" algn="l" rtl="0">
              <a:lnSpc>
                <a:spcPct val="100000"/>
              </a:lnSpc>
              <a:spcBef>
                <a:spcPts val="600"/>
              </a:spcBef>
              <a:spcAft>
                <a:spcPts val="0"/>
              </a:spcAft>
              <a:buNone/>
            </a:pPr>
            <a:endParaRPr dirty="0"/>
          </a:p>
          <a:p>
            <a:pPr marL="457200" marR="0" lvl="0" indent="-419100" algn="l" rtl="0">
              <a:lnSpc>
                <a:spcPct val="100000"/>
              </a:lnSpc>
              <a:spcBef>
                <a:spcPts val="600"/>
              </a:spcBef>
              <a:spcAft>
                <a:spcPts val="0"/>
              </a:spcAft>
              <a:buClr>
                <a:schemeClr val="dk2"/>
              </a:buClr>
              <a:buSzPct val="100000"/>
              <a:buFont typeface="Arial"/>
              <a:buChar char="●"/>
            </a:pPr>
            <a:r>
              <a:rPr lang="da" dirty="0"/>
              <a:t>Jordarter opdeles indenfor geoteknik</a:t>
            </a:r>
          </a:p>
          <a:p>
            <a:pPr marL="914400" marR="0" lvl="1" indent="-381000" algn="l" rtl="0">
              <a:lnSpc>
                <a:spcPct val="100000"/>
              </a:lnSpc>
              <a:spcBef>
                <a:spcPts val="600"/>
              </a:spcBef>
              <a:spcAft>
                <a:spcPts val="0"/>
              </a:spcAft>
              <a:buClr>
                <a:schemeClr val="dk2"/>
              </a:buClr>
              <a:buSzPct val="80000"/>
              <a:buFont typeface="Courier New"/>
              <a:buChar char="o"/>
            </a:pPr>
            <a:r>
              <a:rPr lang="da" dirty="0"/>
              <a:t>Friktionsjord</a:t>
            </a:r>
          </a:p>
          <a:p>
            <a:pPr marL="914400" marR="0" lvl="1" indent="-381000" algn="l" rtl="0">
              <a:lnSpc>
                <a:spcPct val="100000"/>
              </a:lnSpc>
              <a:spcBef>
                <a:spcPts val="600"/>
              </a:spcBef>
              <a:spcAft>
                <a:spcPts val="0"/>
              </a:spcAft>
              <a:buClr>
                <a:schemeClr val="dk2"/>
              </a:buClr>
              <a:buSzPct val="80000"/>
              <a:buFont typeface="Courier New"/>
              <a:buChar char="o"/>
            </a:pPr>
            <a:r>
              <a:rPr lang="da" dirty="0"/>
              <a:t>Kohæsionsjord </a:t>
            </a: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Fundering</a:t>
            </a:r>
          </a:p>
        </p:txBody>
      </p:sp>
      <p:sp>
        <p:nvSpPr>
          <p:cNvPr id="184" name="Shape 184"/>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a:t>To typer af fundering</a:t>
            </a:r>
          </a:p>
          <a:p>
            <a:pPr marL="914400" lvl="1" indent="-381000" rtl="0">
              <a:spcBef>
                <a:spcPts val="0"/>
              </a:spcBef>
              <a:buClr>
                <a:schemeClr val="dk2"/>
              </a:buClr>
              <a:buSzPct val="80000"/>
              <a:buFont typeface="Courier New"/>
              <a:buChar char="o"/>
            </a:pPr>
            <a:r>
              <a:rPr lang="da"/>
              <a:t>Direkte fundering</a:t>
            </a:r>
          </a:p>
          <a:p>
            <a:pPr rtl="0">
              <a:spcBef>
                <a:spcPts val="0"/>
              </a:spcBef>
              <a:buNone/>
            </a:pPr>
            <a:endParaRPr/>
          </a:p>
          <a:p>
            <a:pPr lvl="0" rtl="0">
              <a:spcBef>
                <a:spcPts val="0"/>
              </a:spcBef>
              <a:buNone/>
            </a:pPr>
            <a:endParaRPr/>
          </a:p>
          <a:p>
            <a:pPr marL="914400" lvl="1" indent="-381000" rtl="0">
              <a:spcBef>
                <a:spcPts val="0"/>
              </a:spcBef>
              <a:buClr>
                <a:schemeClr val="dk2"/>
              </a:buClr>
              <a:buSzPct val="80000"/>
              <a:buFont typeface="Courier New"/>
              <a:buChar char="o"/>
            </a:pPr>
            <a:r>
              <a:rPr lang="da"/>
              <a:t>Pælefundering </a:t>
            </a:r>
          </a:p>
        </p:txBody>
      </p:sp>
      <p:pic>
        <p:nvPicPr>
          <p:cNvPr id="185" name="Shape 185"/>
          <p:cNvPicPr preferRelativeResize="0"/>
          <p:nvPr/>
        </p:nvPicPr>
        <p:blipFill>
          <a:blip r:embed="rId3">
            <a:alphaModFix/>
          </a:blip>
          <a:stretch>
            <a:fillRect/>
          </a:stretch>
        </p:blipFill>
        <p:spPr>
          <a:xfrm>
            <a:off x="4404679" y="1703045"/>
            <a:ext cx="4038577" cy="298846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Aalborgler</a:t>
            </a:r>
          </a:p>
        </p:txBody>
      </p:sp>
      <p:sp>
        <p:nvSpPr>
          <p:cNvPr id="191" name="Shape 191"/>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Kvartærtiden</a:t>
            </a:r>
          </a:p>
          <a:p>
            <a:pPr marL="914400" lvl="1" indent="-381000" rtl="0">
              <a:spcBef>
                <a:spcPts val="0"/>
              </a:spcBef>
              <a:buClr>
                <a:schemeClr val="dk2"/>
              </a:buClr>
              <a:buSzPct val="80000"/>
              <a:buFont typeface="Courier New"/>
              <a:buChar char="o"/>
            </a:pPr>
            <a:r>
              <a:rPr lang="da" dirty="0"/>
              <a:t>22.000 - Weichelisen smelter bort → store vandmængder i Nordjylland</a:t>
            </a:r>
          </a:p>
          <a:p>
            <a:pPr rtl="0">
              <a:spcBef>
                <a:spcPts val="0"/>
              </a:spcBef>
              <a:buNone/>
            </a:pPr>
            <a:endParaRPr dirty="0"/>
          </a:p>
          <a:p>
            <a:pPr marL="457200" lvl="0" indent="-419100" rtl="0">
              <a:spcBef>
                <a:spcPts val="0"/>
              </a:spcBef>
              <a:buClr>
                <a:schemeClr val="dk2"/>
              </a:buClr>
              <a:buSzPct val="100000"/>
              <a:buFont typeface="Arial"/>
              <a:buChar char="●"/>
            </a:pPr>
            <a:r>
              <a:rPr lang="da" dirty="0"/>
              <a:t>Yoldiahavet</a:t>
            </a:r>
          </a:p>
          <a:p>
            <a:pPr marL="914400" lvl="1" indent="-381000" rtl="0">
              <a:spcBef>
                <a:spcPts val="0"/>
              </a:spcBef>
              <a:buClr>
                <a:schemeClr val="dk2"/>
              </a:buClr>
              <a:buSzPct val="80000"/>
              <a:buFont typeface="Courier New"/>
              <a:buChar char="o"/>
            </a:pPr>
            <a:r>
              <a:rPr lang="da" dirty="0"/>
              <a:t>Aflejringsområder med </a:t>
            </a:r>
            <a:endParaRPr lang="da-DK" dirty="0" smtClean="0"/>
          </a:p>
          <a:p>
            <a:pPr marL="533400" lvl="1" indent="0" rtl="0">
              <a:spcBef>
                <a:spcPts val="0"/>
              </a:spcBef>
              <a:buClr>
                <a:schemeClr val="dk2"/>
              </a:buClr>
              <a:buSzPct val="80000"/>
              <a:buNone/>
            </a:pPr>
            <a:r>
              <a:rPr lang="da-DK" dirty="0" smtClean="0"/>
              <a:t>	</a:t>
            </a:r>
            <a:r>
              <a:rPr lang="da" dirty="0" smtClean="0"/>
              <a:t>skalfri </a:t>
            </a:r>
            <a:r>
              <a:rPr lang="da" dirty="0"/>
              <a:t>leraflejring (Aalborgler)</a:t>
            </a:r>
          </a:p>
          <a:p>
            <a:pPr rtl="0">
              <a:spcBef>
                <a:spcPts val="0"/>
              </a:spcBef>
              <a:buNone/>
            </a:pPr>
            <a:endParaRPr dirty="0"/>
          </a:p>
          <a:p>
            <a:pPr lvl="0">
              <a:spcBef>
                <a:spcPts val="0"/>
              </a:spcBef>
              <a:buNone/>
            </a:pPr>
            <a:endParaRPr dirty="0"/>
          </a:p>
        </p:txBody>
      </p:sp>
      <p:pic>
        <p:nvPicPr>
          <p:cNvPr id="192" name="Shape 192"/>
          <p:cNvPicPr preferRelativeResize="0"/>
          <p:nvPr/>
        </p:nvPicPr>
        <p:blipFill>
          <a:blip r:embed="rId3">
            <a:alphaModFix/>
          </a:blip>
          <a:stretch>
            <a:fillRect/>
          </a:stretch>
        </p:blipFill>
        <p:spPr>
          <a:xfrm>
            <a:off x="5299921" y="2603946"/>
            <a:ext cx="3539825" cy="1677500"/>
          </a:xfrm>
          <a:prstGeom prst="rect">
            <a:avLst/>
          </a:prstGeom>
          <a:noFill/>
          <a:ln>
            <a:noFill/>
          </a:ln>
        </p:spPr>
      </p:pic>
      <p:sp>
        <p:nvSpPr>
          <p:cNvPr id="193" name="Shape 193"/>
          <p:cNvSpPr txBox="1"/>
          <p:nvPr/>
        </p:nvSpPr>
        <p:spPr>
          <a:xfrm>
            <a:off x="5299925" y="4324600"/>
            <a:ext cx="2190000" cy="377399"/>
          </a:xfrm>
          <a:prstGeom prst="rect">
            <a:avLst/>
          </a:prstGeom>
          <a:noFill/>
          <a:ln>
            <a:noFill/>
          </a:ln>
        </p:spPr>
        <p:txBody>
          <a:bodyPr lIns="91425" tIns="91425" rIns="91425" bIns="91425" anchor="t" anchorCtr="0">
            <a:noAutofit/>
          </a:bodyPr>
          <a:lstStyle/>
          <a:p>
            <a:pPr>
              <a:spcBef>
                <a:spcPts val="0"/>
              </a:spcBef>
              <a:buNone/>
            </a:pPr>
            <a:r>
              <a:rPr lang="da"/>
              <a:t>Kilde: Fjordnorge.dk </a:t>
            </a: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sz="3600"/>
              <a:t>Antagelse - boreprofiler fra Hals</a:t>
            </a:r>
          </a:p>
        </p:txBody>
      </p:sp>
      <p:sp>
        <p:nvSpPr>
          <p:cNvPr id="199" name="Shape 199"/>
          <p:cNvSpPr txBox="1">
            <a:spLocks noGrp="1"/>
          </p:cNvSpPr>
          <p:nvPr>
            <p:ph type="body" idx="1"/>
          </p:nvPr>
        </p:nvSpPr>
        <p:spPr>
          <a:xfrm>
            <a:off x="457200" y="1347475"/>
            <a:ext cx="8229600" cy="3725699"/>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Direkte fundering ved anvendelse af B17</a:t>
            </a:r>
          </a:p>
        </p:txBody>
      </p:sp>
      <p:pic>
        <p:nvPicPr>
          <p:cNvPr id="200" name="Shape 200"/>
          <p:cNvPicPr preferRelativeResize="0"/>
          <p:nvPr/>
        </p:nvPicPr>
        <p:blipFill>
          <a:blip r:embed="rId3">
            <a:alphaModFix/>
          </a:blip>
          <a:stretch>
            <a:fillRect/>
          </a:stretch>
        </p:blipFill>
        <p:spPr>
          <a:xfrm>
            <a:off x="457200" y="1826248"/>
            <a:ext cx="7244249" cy="3132499"/>
          </a:xfrm>
          <a:prstGeom prst="rect">
            <a:avLst/>
          </a:prstGeom>
          <a:noFill/>
          <a:ln>
            <a:noFill/>
          </a:ln>
        </p:spPr>
      </p:pic>
      <p:sp>
        <p:nvSpPr>
          <p:cNvPr id="201" name="Shape 201"/>
          <p:cNvSpPr txBox="1"/>
          <p:nvPr/>
        </p:nvSpPr>
        <p:spPr>
          <a:xfrm>
            <a:off x="7627825" y="3518125"/>
            <a:ext cx="1453800" cy="1196099"/>
          </a:xfrm>
          <a:prstGeom prst="rect">
            <a:avLst/>
          </a:prstGeom>
          <a:noFill/>
          <a:ln>
            <a:noFill/>
          </a:ln>
        </p:spPr>
        <p:txBody>
          <a:bodyPr lIns="91425" tIns="91425" rIns="91425" bIns="91425" anchor="t" anchorCtr="0">
            <a:noAutofit/>
          </a:bodyPr>
          <a:lstStyle/>
          <a:p>
            <a:pPr rtl="0">
              <a:spcBef>
                <a:spcPts val="0"/>
              </a:spcBef>
              <a:buNone/>
            </a:pPr>
            <a:endParaRPr lang="da" dirty="0"/>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Laboratorieforsøg</a:t>
            </a:r>
          </a:p>
        </p:txBody>
      </p:sp>
      <p:sp>
        <p:nvSpPr>
          <p:cNvPr id="207" name="Shape 207"/>
          <p:cNvSpPr txBox="1">
            <a:spLocks noGrp="1"/>
          </p:cNvSpPr>
          <p:nvPr>
            <p:ph type="body" idx="1"/>
          </p:nvPr>
        </p:nvSpPr>
        <p:spPr>
          <a:prstGeom prst="rect">
            <a:avLst/>
          </a:prstGeom>
        </p:spPr>
        <p:txBody>
          <a:bodyPr lIns="91425" tIns="91425" rIns="91425" bIns="91425" anchor="t" anchorCtr="0">
            <a:noAutofit/>
          </a:bodyPr>
          <a:lstStyle/>
          <a:p>
            <a:pPr rtl="0">
              <a:spcBef>
                <a:spcPts val="0"/>
              </a:spcBef>
              <a:buNone/>
            </a:pPr>
            <a:r>
              <a:rPr lang="da" sz="1800" dirty="0"/>
              <a:t>Formål: At finde friktionsvinklen</a:t>
            </a:r>
          </a:p>
          <a:p>
            <a:pPr rtl="0">
              <a:spcBef>
                <a:spcPts val="0"/>
              </a:spcBef>
              <a:buNone/>
            </a:pPr>
            <a:endParaRPr sz="1800" dirty="0"/>
          </a:p>
          <a:p>
            <a:pPr rtl="0">
              <a:spcBef>
                <a:spcPts val="0"/>
              </a:spcBef>
              <a:buNone/>
            </a:pPr>
            <a:endParaRPr sz="1800" i="1" dirty="0"/>
          </a:p>
          <a:p>
            <a:pPr marL="457200" lvl="0" indent="-342900" rtl="0">
              <a:spcBef>
                <a:spcPts val="0"/>
              </a:spcBef>
              <a:buClr>
                <a:schemeClr val="dk2"/>
              </a:buClr>
              <a:buSzPct val="100000"/>
              <a:buFont typeface="Arial"/>
              <a:buAutoNum type="arabicParenR"/>
            </a:pPr>
            <a:r>
              <a:rPr lang="da" sz="1800" dirty="0"/>
              <a:t>Vandindhold</a:t>
            </a:r>
          </a:p>
          <a:p>
            <a:pPr marL="457200" lvl="0" indent="-342900" rtl="0">
              <a:spcBef>
                <a:spcPts val="0"/>
              </a:spcBef>
              <a:buClr>
                <a:schemeClr val="dk2"/>
              </a:buClr>
              <a:buSzPct val="100000"/>
              <a:buFont typeface="Arial"/>
              <a:buAutoNum type="arabicParenR"/>
            </a:pPr>
            <a:r>
              <a:rPr lang="da" sz="1800" dirty="0"/>
              <a:t>Sigteanalyse</a:t>
            </a:r>
          </a:p>
          <a:p>
            <a:pPr marL="457200" lvl="0" indent="-342900" rtl="0">
              <a:spcBef>
                <a:spcPts val="0"/>
              </a:spcBef>
              <a:buClr>
                <a:schemeClr val="dk2"/>
              </a:buClr>
              <a:buSzPct val="100000"/>
              <a:buFont typeface="Arial"/>
              <a:buAutoNum type="arabicParenR"/>
            </a:pPr>
            <a:r>
              <a:rPr lang="da" sz="1800" dirty="0"/>
              <a:t>Kornvægtfylde</a:t>
            </a:r>
          </a:p>
          <a:p>
            <a:pPr marL="457200" lvl="0" indent="-342900" rtl="0">
              <a:spcBef>
                <a:spcPts val="0"/>
              </a:spcBef>
              <a:buClr>
                <a:schemeClr val="dk2"/>
              </a:buClr>
              <a:buSzPct val="100000"/>
              <a:buFont typeface="Arial"/>
              <a:buAutoNum type="arabicParenR"/>
            </a:pPr>
            <a:r>
              <a:rPr lang="da" sz="1800" dirty="0"/>
              <a:t>Løs og fast lejring</a:t>
            </a:r>
          </a:p>
          <a:p>
            <a:pPr rtl="0">
              <a:spcBef>
                <a:spcPts val="0"/>
              </a:spcBef>
              <a:buNone/>
            </a:pPr>
            <a:endParaRPr sz="1800" dirty="0"/>
          </a:p>
          <a:p>
            <a:pPr lvl="0">
              <a:spcBef>
                <a:spcPts val="0"/>
              </a:spcBef>
              <a:buNone/>
            </a:pPr>
            <a:endParaRPr lang="da-DK" sz="1800" dirty="0" smtClean="0"/>
          </a:p>
          <a:p>
            <a:pPr lvl="0">
              <a:spcBef>
                <a:spcPts val="0"/>
              </a:spcBef>
              <a:buNone/>
            </a:pPr>
            <a:endParaRPr lang="da-DK" sz="1800" dirty="0"/>
          </a:p>
          <a:p>
            <a:pPr lvl="0">
              <a:spcBef>
                <a:spcPts val="0"/>
              </a:spcBef>
              <a:buNone/>
            </a:pPr>
            <a:endParaRPr lang="da-DK" sz="1800" dirty="0" smtClean="0"/>
          </a:p>
          <a:p>
            <a:pPr lvl="0">
              <a:spcBef>
                <a:spcPts val="0"/>
              </a:spcBef>
              <a:buNone/>
            </a:pPr>
            <a:r>
              <a:rPr lang="da" sz="1800" dirty="0" smtClean="0"/>
              <a:t>Friktionsvinkel</a:t>
            </a:r>
            <a:r>
              <a:rPr lang="da" sz="1800" dirty="0"/>
              <a:t>: 35,33 grader → 32,33 grader</a:t>
            </a:r>
          </a:p>
        </p:txBody>
      </p:sp>
      <p:pic>
        <p:nvPicPr>
          <p:cNvPr id="208" name="Shape 208"/>
          <p:cNvPicPr preferRelativeResize="0"/>
          <p:nvPr/>
        </p:nvPicPr>
        <p:blipFill>
          <a:blip r:embed="rId3">
            <a:alphaModFix/>
          </a:blip>
          <a:stretch>
            <a:fillRect/>
          </a:stretch>
        </p:blipFill>
        <p:spPr>
          <a:xfrm>
            <a:off x="3973220" y="1552041"/>
            <a:ext cx="4885191" cy="3013602"/>
          </a:xfrm>
          <a:prstGeom prst="rect">
            <a:avLst/>
          </a:prstGeom>
          <a:noFill/>
          <a:ln>
            <a:noFill/>
          </a:ln>
        </p:spPr>
      </p:pic>
      <p:pic>
        <p:nvPicPr>
          <p:cNvPr id="209" name="Shape 209"/>
          <p:cNvPicPr preferRelativeResize="0"/>
          <p:nvPr/>
        </p:nvPicPr>
        <p:blipFill>
          <a:blip r:embed="rId4">
            <a:alphaModFix/>
          </a:blip>
          <a:stretch>
            <a:fillRect/>
          </a:stretch>
        </p:blipFill>
        <p:spPr>
          <a:xfrm>
            <a:off x="729825" y="1835949"/>
            <a:ext cx="2314575" cy="5143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sz="3600"/>
              <a:t>Dimensionering af fundamentet</a:t>
            </a:r>
          </a:p>
        </p:txBody>
      </p:sp>
      <p:sp>
        <p:nvSpPr>
          <p:cNvPr id="215" name="Shape 215"/>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endParaRPr sz="2400"/>
          </a:p>
          <a:p>
            <a:pPr marL="457200" lvl="0" indent="-381000" rtl="0">
              <a:spcBef>
                <a:spcPts val="0"/>
              </a:spcBef>
              <a:buClr>
                <a:schemeClr val="dk2"/>
              </a:buClr>
              <a:buSzPct val="100000"/>
              <a:buFont typeface="Arial"/>
              <a:buChar char="●"/>
            </a:pPr>
            <a:r>
              <a:rPr lang="da" sz="2400"/>
              <a:t>Bæreevneformlen: </a:t>
            </a:r>
          </a:p>
          <a:p>
            <a:pPr lvl="0" rtl="0">
              <a:spcBef>
                <a:spcPts val="0"/>
              </a:spcBef>
              <a:buNone/>
            </a:pPr>
            <a:endParaRPr sz="2400"/>
          </a:p>
          <a:p>
            <a:pPr marL="457200" lvl="0" indent="-381000" rtl="0">
              <a:spcBef>
                <a:spcPts val="0"/>
              </a:spcBef>
              <a:buClr>
                <a:schemeClr val="dk2"/>
              </a:buClr>
              <a:buSzPct val="100000"/>
              <a:buFont typeface="Arial"/>
              <a:buChar char="●"/>
            </a:pPr>
            <a:r>
              <a:rPr lang="da" sz="2400"/>
              <a:t>Punktfundament → Kvadratisk tværsnit</a:t>
            </a:r>
            <a:br>
              <a:rPr lang="da" sz="2400"/>
            </a:br>
            <a:endParaRPr lang="da" sz="2400"/>
          </a:p>
          <a:p>
            <a:pPr marL="457200" lvl="0" indent="-381000" rtl="0">
              <a:spcBef>
                <a:spcPts val="0"/>
              </a:spcBef>
              <a:buClr>
                <a:schemeClr val="dk2"/>
              </a:buClr>
              <a:buSzPct val="100000"/>
              <a:buFont typeface="Arial"/>
              <a:buChar char="●"/>
            </a:pPr>
            <a:r>
              <a:rPr lang="da" sz="2400"/>
              <a:t>Bredde på 1,01 m</a:t>
            </a:r>
            <a:br>
              <a:rPr lang="da" sz="2400"/>
            </a:br>
            <a:endParaRPr lang="da" sz="2400"/>
          </a:p>
          <a:p>
            <a:pPr marL="457200" lvl="0" indent="-381000" rtl="0">
              <a:spcBef>
                <a:spcPts val="0"/>
              </a:spcBef>
              <a:buClr>
                <a:schemeClr val="dk2"/>
              </a:buClr>
              <a:buSzPct val="100000"/>
              <a:buFont typeface="Arial"/>
              <a:buChar char="●"/>
            </a:pPr>
            <a:r>
              <a:rPr lang="da" sz="2400"/>
              <a:t>Jordens brud- og anvendelsesgrænsetilstand </a:t>
            </a:r>
          </a:p>
          <a:p>
            <a:pPr>
              <a:spcBef>
                <a:spcPts val="0"/>
              </a:spcBef>
              <a:buNone/>
            </a:pPr>
            <a:endParaRPr sz="1800"/>
          </a:p>
        </p:txBody>
      </p:sp>
      <p:pic>
        <p:nvPicPr>
          <p:cNvPr id="216" name="Shape 216"/>
          <p:cNvPicPr preferRelativeResize="0"/>
          <p:nvPr/>
        </p:nvPicPr>
        <p:blipFill>
          <a:blip r:embed="rId3">
            <a:alphaModFix/>
          </a:blip>
          <a:stretch>
            <a:fillRect/>
          </a:stretch>
        </p:blipFill>
        <p:spPr>
          <a:xfrm>
            <a:off x="3638425" y="1774560"/>
            <a:ext cx="4656449" cy="6488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Konklusion</a:t>
            </a:r>
          </a:p>
        </p:txBody>
      </p:sp>
      <p:sp>
        <p:nvSpPr>
          <p:cNvPr id="222" name="Shape 222"/>
          <p:cNvSpPr txBox="1">
            <a:spLocks noGrp="1"/>
          </p:cNvSpPr>
          <p:nvPr>
            <p:ph type="body" idx="1"/>
          </p:nvPr>
        </p:nvSpPr>
        <p:spPr>
          <a:xfrm>
            <a:off x="457200" y="900750"/>
            <a:ext cx="8229600" cy="3725699"/>
          </a:xfrm>
          <a:prstGeom prst="rect">
            <a:avLst/>
          </a:prstGeom>
        </p:spPr>
        <p:txBody>
          <a:bodyPr lIns="91425" tIns="91425" rIns="91425" bIns="91425" anchor="t" anchorCtr="0">
            <a:noAutofit/>
          </a:bodyPr>
          <a:lstStyle/>
          <a:p>
            <a:pPr rtl="0">
              <a:spcBef>
                <a:spcPts val="0"/>
              </a:spcBef>
              <a:buNone/>
            </a:pPr>
            <a:endParaRPr sz="1800" dirty="0"/>
          </a:p>
          <a:p>
            <a:pPr rtl="0">
              <a:spcBef>
                <a:spcPts val="0"/>
              </a:spcBef>
              <a:buNone/>
            </a:pPr>
            <a:endParaRPr sz="1800" dirty="0"/>
          </a:p>
          <a:p>
            <a:pPr lvl="0" rtl="0">
              <a:spcBef>
                <a:spcPts val="0"/>
              </a:spcBef>
              <a:buNone/>
            </a:pPr>
            <a:r>
              <a:rPr lang="da" dirty="0"/>
              <a:t>Problemstilling 1: Har Vækstaksen betydning for Strøybergs Palæ</a:t>
            </a:r>
            <a:r>
              <a:rPr lang="da" dirty="0" smtClean="0"/>
              <a:t>?</a:t>
            </a:r>
            <a:endParaRPr lang="da-DK" dirty="0" smtClean="0"/>
          </a:p>
          <a:p>
            <a:pPr lvl="0" rtl="0">
              <a:spcBef>
                <a:spcPts val="0"/>
              </a:spcBef>
              <a:buNone/>
            </a:pPr>
            <a:endParaRPr lang="da" dirty="0"/>
          </a:p>
          <a:p>
            <a:pPr marL="914400" lvl="1" indent="-381000" rtl="0">
              <a:spcBef>
                <a:spcPts val="0"/>
              </a:spcBef>
              <a:buClr>
                <a:schemeClr val="dk2"/>
              </a:buClr>
              <a:buSzPct val="80000"/>
              <a:buFont typeface="Courier New"/>
              <a:buChar char="o"/>
            </a:pPr>
            <a:r>
              <a:rPr lang="da" dirty="0"/>
              <a:t>Gode vilkår for vækst og udvikling</a:t>
            </a:r>
          </a:p>
          <a:p>
            <a:pPr marL="914400" lvl="1" indent="-381000" rtl="0">
              <a:spcBef>
                <a:spcPts val="0"/>
              </a:spcBef>
              <a:buClr>
                <a:schemeClr val="dk2"/>
              </a:buClr>
              <a:buSzPct val="80000"/>
              <a:buFont typeface="Courier New"/>
              <a:buChar char="o"/>
            </a:pPr>
            <a:r>
              <a:rPr lang="da" dirty="0"/>
              <a:t>Beboelse og erhvervslokaler</a:t>
            </a:r>
          </a:p>
          <a:p>
            <a:pPr marL="914400" lvl="1" indent="-381000" rtl="0">
              <a:spcBef>
                <a:spcPts val="0"/>
              </a:spcBef>
              <a:buClr>
                <a:schemeClr val="dk2"/>
              </a:buClr>
              <a:buSzPct val="80000"/>
              <a:buFont typeface="Courier New"/>
              <a:buChar char="o"/>
            </a:pPr>
            <a:r>
              <a:rPr lang="da" dirty="0"/>
              <a:t>Kun en lille del af Vækstaksen og Aalborgs udvikling</a:t>
            </a:r>
          </a:p>
          <a:p>
            <a:pPr marR="0" lvl="0" algn="l" rtl="0">
              <a:lnSpc>
                <a:spcPct val="100000"/>
              </a:lnSpc>
              <a:spcBef>
                <a:spcPts val="600"/>
              </a:spcBef>
              <a:spcAft>
                <a:spcPts val="0"/>
              </a:spcAft>
              <a:buNone/>
            </a:pPr>
            <a:endParaRPr sz="1800" dirty="0"/>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Konklusion</a:t>
            </a:r>
          </a:p>
        </p:txBody>
      </p:sp>
      <p:sp>
        <p:nvSpPr>
          <p:cNvPr id="228" name="Shape 228"/>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r>
              <a:rPr lang="da" dirty="0"/>
              <a:t>Problemstilling 2: Hvilken ståltype og stålprofil skal der anvendes ved tilbygningen til Strøybergs Palæ, for at opnå en tilstrækkelig bæreevne?</a:t>
            </a:r>
          </a:p>
          <a:p>
            <a:pPr marL="914400" lvl="1" indent="-381000" rtl="0">
              <a:spcBef>
                <a:spcPts val="0"/>
              </a:spcBef>
              <a:buClr>
                <a:schemeClr val="dk2"/>
              </a:buClr>
              <a:buSzPct val="80000"/>
              <a:buFont typeface="Courier New"/>
              <a:buChar char="o"/>
            </a:pPr>
            <a:endParaRPr lang="da-DK" dirty="0" smtClean="0"/>
          </a:p>
          <a:p>
            <a:pPr marL="914400" lvl="1" indent="-381000" rtl="0">
              <a:spcBef>
                <a:spcPts val="0"/>
              </a:spcBef>
              <a:buClr>
                <a:schemeClr val="dk2"/>
              </a:buClr>
              <a:buSzPct val="80000"/>
              <a:buFont typeface="Courier New"/>
              <a:buChar char="o"/>
            </a:pPr>
            <a:r>
              <a:rPr lang="da" dirty="0" smtClean="0"/>
              <a:t>Ståltype </a:t>
            </a:r>
            <a:r>
              <a:rPr lang="da" dirty="0"/>
              <a:t>S235 og med profil nr. 450</a:t>
            </a:r>
          </a:p>
          <a:p>
            <a:pPr marL="914400" lvl="1" indent="-381000" rtl="0">
              <a:spcBef>
                <a:spcPts val="0"/>
              </a:spcBef>
              <a:buClr>
                <a:schemeClr val="dk2"/>
              </a:buClr>
              <a:buSzPct val="80000"/>
              <a:buFont typeface="Courier New"/>
              <a:buChar char="o"/>
            </a:pPr>
            <a:r>
              <a:rPr lang="da" dirty="0"/>
              <a:t>Spændingstilstand → Tilstrækkelig bæreevne</a:t>
            </a:r>
          </a:p>
          <a:p>
            <a:pPr marL="914400" lvl="1" indent="-381000">
              <a:spcBef>
                <a:spcPts val="0"/>
              </a:spcBef>
              <a:buClr>
                <a:schemeClr val="dk2"/>
              </a:buClr>
              <a:buSzPct val="80000"/>
              <a:buFont typeface="Courier New"/>
              <a:buChar char="o"/>
            </a:pPr>
            <a:r>
              <a:rPr lang="da" dirty="0"/>
              <a:t>Udbøjning → For stor</a:t>
            </a: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Konklusion</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r>
              <a:rPr lang="da" dirty="0"/>
              <a:t>Problemstilling 3: Hvilken funderingstype skal der benyttes ved tilbygningen til Strøybergs Palæ og med hvilke dimensioner?</a:t>
            </a:r>
          </a:p>
          <a:p>
            <a:pPr marL="914400" lvl="1" indent="-381000" rtl="0">
              <a:spcBef>
                <a:spcPts val="0"/>
              </a:spcBef>
              <a:buClr>
                <a:schemeClr val="dk2"/>
              </a:buClr>
              <a:buSzPct val="80000"/>
              <a:buFont typeface="Courier New"/>
              <a:buChar char="o"/>
            </a:pPr>
            <a:endParaRPr lang="da-DK" dirty="0" smtClean="0"/>
          </a:p>
          <a:p>
            <a:pPr marL="914400" lvl="1" indent="-381000" rtl="0">
              <a:spcBef>
                <a:spcPts val="0"/>
              </a:spcBef>
              <a:buClr>
                <a:schemeClr val="dk2"/>
              </a:buClr>
              <a:buSzPct val="80000"/>
              <a:buFont typeface="Courier New"/>
              <a:buChar char="o"/>
            </a:pPr>
            <a:r>
              <a:rPr lang="da" dirty="0" smtClean="0"/>
              <a:t>Aalborgler </a:t>
            </a:r>
            <a:r>
              <a:rPr lang="da" dirty="0"/>
              <a:t>→ Pælefundering</a:t>
            </a:r>
          </a:p>
          <a:p>
            <a:pPr marL="914400" lvl="1" indent="-381000" rtl="0">
              <a:spcBef>
                <a:spcPts val="0"/>
              </a:spcBef>
              <a:buClr>
                <a:schemeClr val="dk2"/>
              </a:buClr>
              <a:buSzPct val="80000"/>
              <a:buFont typeface="Courier New"/>
              <a:buChar char="o"/>
            </a:pPr>
            <a:r>
              <a:rPr lang="da" dirty="0"/>
              <a:t>Boreprofiler fra Hals → Direkte fundering</a:t>
            </a:r>
          </a:p>
          <a:p>
            <a:pPr marL="914400" lvl="1" indent="-381000">
              <a:spcBef>
                <a:spcPts val="0"/>
              </a:spcBef>
              <a:buClr>
                <a:schemeClr val="dk2"/>
              </a:buClr>
              <a:buSzPct val="80000"/>
              <a:buFont typeface="Courier New"/>
              <a:buChar char="o"/>
            </a:pPr>
            <a:r>
              <a:rPr lang="da" dirty="0"/>
              <a:t>Punktfundament med bredden 1,01 m</a:t>
            </a: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 dirty="0"/>
              <a:t>Strøybergs Palæ</a:t>
            </a:r>
            <a:endParaRPr lang="da-DK" dirty="0"/>
          </a:p>
        </p:txBody>
      </p:sp>
      <p:pic>
        <p:nvPicPr>
          <p:cNvPr id="4" name="Picture 3"/>
          <p:cNvPicPr>
            <a:picLocks noChangeAspect="1"/>
          </p:cNvPicPr>
          <p:nvPr/>
        </p:nvPicPr>
        <p:blipFill>
          <a:blip r:embed="rId2"/>
          <a:stretch>
            <a:fillRect/>
          </a:stretch>
        </p:blipFill>
        <p:spPr>
          <a:xfrm>
            <a:off x="1817511" y="1253067"/>
            <a:ext cx="4972050" cy="4038600"/>
          </a:xfrm>
          <a:prstGeom prst="rect">
            <a:avLst/>
          </a:prstGeom>
        </p:spPr>
      </p:pic>
      <p:sp>
        <p:nvSpPr>
          <p:cNvPr id="3" name="Text Placeholder 2"/>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35057975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 dirty="0"/>
              <a:t>Procesanalyse</a:t>
            </a:r>
            <a:endParaRPr lang="en-US" dirty="0"/>
          </a:p>
        </p:txBody>
      </p:sp>
      <p:sp>
        <p:nvSpPr>
          <p:cNvPr id="3" name="Text Placeholder 2"/>
          <p:cNvSpPr>
            <a:spLocks noGrp="1"/>
          </p:cNvSpPr>
          <p:nvPr>
            <p:ph type="body" idx="1"/>
          </p:nvPr>
        </p:nvSpPr>
        <p:spPr/>
        <p:txBody>
          <a:bodyPr/>
          <a:lstStyle/>
          <a:p>
            <a:pPr marL="457200" indent="-419100">
              <a:buClr>
                <a:schemeClr val="dk2"/>
              </a:buClr>
              <a:buSzPct val="100000"/>
              <a:buFont typeface="Arial"/>
              <a:buChar char="●"/>
            </a:pPr>
            <a:r>
              <a:rPr lang="da" dirty="0" smtClean="0"/>
              <a:t>“</a:t>
            </a:r>
            <a:r>
              <a:rPr lang="da" dirty="0"/>
              <a:t>Modellernes virkelighed</a:t>
            </a:r>
            <a:r>
              <a:rPr lang="da" dirty="0" smtClean="0"/>
              <a:t>”</a:t>
            </a:r>
            <a:endParaRPr lang="da-DK" dirty="0" smtClean="0"/>
          </a:p>
          <a:p>
            <a:pPr marL="457200" indent="-419100">
              <a:buClr>
                <a:schemeClr val="dk2"/>
              </a:buClr>
              <a:buSzPct val="100000"/>
              <a:buFont typeface="Arial"/>
              <a:buChar char="●"/>
            </a:pPr>
            <a:endParaRPr lang="da" dirty="0"/>
          </a:p>
          <a:p>
            <a:pPr marL="457200" indent="-419100">
              <a:buClr>
                <a:schemeClr val="dk2"/>
              </a:buClr>
              <a:buSzPct val="100000"/>
              <a:buFont typeface="Arial"/>
              <a:buChar char="●"/>
            </a:pPr>
            <a:r>
              <a:rPr lang="da" dirty="0" smtClean="0"/>
              <a:t>Fundering </a:t>
            </a:r>
            <a:r>
              <a:rPr lang="da" dirty="0"/>
              <a:t>af tilbygningen af Strøybergs </a:t>
            </a:r>
            <a:r>
              <a:rPr lang="da" dirty="0" smtClean="0"/>
              <a:t>Palæ</a:t>
            </a:r>
            <a:endParaRPr lang="da-DK" dirty="0" smtClean="0"/>
          </a:p>
          <a:p>
            <a:pPr marL="457200" indent="-419100">
              <a:buClr>
                <a:schemeClr val="dk2"/>
              </a:buClr>
              <a:buSzPct val="100000"/>
              <a:buFont typeface="Arial"/>
              <a:buChar char="●"/>
            </a:pPr>
            <a:endParaRPr lang="da" dirty="0"/>
          </a:p>
          <a:p>
            <a:pPr marL="457200" indent="-419100">
              <a:buClr>
                <a:schemeClr val="dk2"/>
              </a:buClr>
              <a:buSzPct val="100000"/>
              <a:buFont typeface="Arial"/>
              <a:buChar char="●"/>
            </a:pPr>
            <a:r>
              <a:rPr lang="da" dirty="0"/>
              <a:t>Spændende idéer </a:t>
            </a:r>
            <a:r>
              <a:rPr lang="da" dirty="0" smtClean="0"/>
              <a:t>– diskussion</a:t>
            </a:r>
            <a:endParaRPr lang="da-DK" dirty="0" smtClean="0"/>
          </a:p>
          <a:p>
            <a:pPr marL="457200" indent="-419100">
              <a:buClr>
                <a:schemeClr val="dk2"/>
              </a:buClr>
              <a:buSzPct val="100000"/>
              <a:buFont typeface="Arial"/>
              <a:buChar char="●"/>
            </a:pPr>
            <a:endParaRPr lang="da" dirty="0"/>
          </a:p>
          <a:p>
            <a:pPr marL="457200" lvl="0" indent="-419100">
              <a:buClr>
                <a:schemeClr val="dk2"/>
              </a:buClr>
              <a:buSzPct val="100000"/>
              <a:buFont typeface="Arial"/>
              <a:buChar char="●"/>
            </a:pPr>
            <a:r>
              <a:rPr lang="da" dirty="0"/>
              <a:t>Brainstorm</a:t>
            </a:r>
          </a:p>
          <a:p>
            <a:endParaRPr lang="en-US" dirty="0"/>
          </a:p>
        </p:txBody>
      </p:sp>
      <p:pic>
        <p:nvPicPr>
          <p:cNvPr id="4" name="Shape 241"/>
          <p:cNvPicPr preferRelativeResize="0"/>
          <p:nvPr/>
        </p:nvPicPr>
        <p:blipFill>
          <a:blip r:embed="rId2">
            <a:alphaModFix/>
          </a:blip>
          <a:stretch>
            <a:fillRect/>
          </a:stretch>
        </p:blipFill>
        <p:spPr>
          <a:xfrm>
            <a:off x="5262735" y="2745961"/>
            <a:ext cx="3687202" cy="2179837"/>
          </a:xfrm>
          <a:prstGeom prst="rect">
            <a:avLst/>
          </a:prstGeom>
          <a:noFill/>
          <a:ln>
            <a:noFill/>
          </a:ln>
        </p:spPr>
      </p:pic>
    </p:spTree>
    <p:extLst>
      <p:ext uri="{BB962C8B-B14F-4D97-AF65-F5344CB8AC3E}">
        <p14:creationId xmlns:p14="http://schemas.microsoft.com/office/powerpoint/2010/main" val="21212722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Procesanalyse </a:t>
            </a:r>
          </a:p>
        </p:txBody>
      </p:sp>
      <p:sp>
        <p:nvSpPr>
          <p:cNvPr id="247" name="Shape 247"/>
          <p:cNvSpPr txBox="1">
            <a:spLocks noGrp="1"/>
          </p:cNvSpPr>
          <p:nvPr>
            <p:ph type="body" idx="1"/>
          </p:nvPr>
        </p:nvSpPr>
        <p:spPr>
          <a:prstGeom prst="rect">
            <a:avLst/>
          </a:prstGeom>
        </p:spPr>
        <p:txBody>
          <a:bodyPr lIns="91425" tIns="91425" rIns="91425" bIns="91425" anchor="t" anchorCtr="0">
            <a:noAutofit/>
          </a:bodyPr>
          <a:lstStyle/>
          <a:p>
            <a:pPr marL="457200" indent="-419100">
              <a:buClr>
                <a:schemeClr val="dk2"/>
              </a:buClr>
              <a:buSzPct val="100000"/>
              <a:buFont typeface="Arial"/>
              <a:buChar char="●"/>
            </a:pPr>
            <a:r>
              <a:rPr lang="da" dirty="0" smtClean="0"/>
              <a:t>Projektplanlægning</a:t>
            </a:r>
            <a:endParaRPr lang="da" dirty="0"/>
          </a:p>
          <a:p>
            <a:pPr marL="914400" lvl="1" indent="-381000">
              <a:buClr>
                <a:schemeClr val="dk2"/>
              </a:buClr>
              <a:buSzPct val="80000"/>
              <a:buFont typeface="Courier New"/>
              <a:buChar char="o"/>
            </a:pPr>
            <a:r>
              <a:rPr lang="da" dirty="0" smtClean="0"/>
              <a:t>LaTeX</a:t>
            </a:r>
            <a:endParaRPr lang="da-DK" dirty="0" smtClean="0"/>
          </a:p>
          <a:p>
            <a:pPr marL="914400" lvl="1" indent="-381000">
              <a:buClr>
                <a:schemeClr val="dk2"/>
              </a:buClr>
              <a:buSzPct val="80000"/>
              <a:buFont typeface="Courier New"/>
              <a:buChar char="o"/>
            </a:pPr>
            <a:r>
              <a:rPr lang="da" dirty="0" smtClean="0"/>
              <a:t>Google-docs vs. Trello.com</a:t>
            </a:r>
          </a:p>
          <a:p>
            <a:pPr marL="38100" lvl="0" indent="0" rtl="0">
              <a:spcBef>
                <a:spcPts val="0"/>
              </a:spcBef>
              <a:buClr>
                <a:schemeClr val="dk2"/>
              </a:buClr>
              <a:buSzPct val="100000"/>
              <a:buNone/>
            </a:pPr>
            <a:endParaRPr lang="da" dirty="0" smtClean="0"/>
          </a:p>
          <a:p>
            <a:pPr lvl="0" rtl="0">
              <a:spcBef>
                <a:spcPts val="0"/>
              </a:spcBef>
              <a:buNone/>
            </a:pPr>
            <a:endParaRPr dirty="0"/>
          </a:p>
          <a:p>
            <a:pPr lvl="0">
              <a:spcBef>
                <a:spcPts val="0"/>
              </a:spcBef>
              <a:buNone/>
            </a:pPr>
            <a:endParaRPr dirty="0"/>
          </a:p>
        </p:txBody>
      </p:sp>
      <p:pic>
        <p:nvPicPr>
          <p:cNvPr id="248" name="Shape 248"/>
          <p:cNvPicPr preferRelativeResize="0"/>
          <p:nvPr/>
        </p:nvPicPr>
        <p:blipFill>
          <a:blip r:embed="rId3">
            <a:alphaModFix/>
          </a:blip>
          <a:stretch>
            <a:fillRect/>
          </a:stretch>
        </p:blipFill>
        <p:spPr>
          <a:xfrm>
            <a:off x="457200" y="2528711"/>
            <a:ext cx="8562623" cy="261478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Procesanalyse</a:t>
            </a:r>
            <a:endParaRPr lang="da-DK" dirty="0"/>
          </a:p>
        </p:txBody>
      </p:sp>
      <p:sp>
        <p:nvSpPr>
          <p:cNvPr id="3" name="Text Placeholder 2"/>
          <p:cNvSpPr>
            <a:spLocks noGrp="1"/>
          </p:cNvSpPr>
          <p:nvPr>
            <p:ph type="body" idx="1"/>
          </p:nvPr>
        </p:nvSpPr>
        <p:spPr>
          <a:xfrm>
            <a:off x="338667" y="1460499"/>
            <a:ext cx="8348133" cy="3585634"/>
          </a:xfrm>
        </p:spPr>
        <p:txBody>
          <a:bodyPr/>
          <a:lstStyle/>
          <a:p>
            <a:endParaRPr lang="da-DK" dirty="0"/>
          </a:p>
        </p:txBody>
      </p:sp>
      <p:pic>
        <p:nvPicPr>
          <p:cNvPr id="4" name="Shape 249"/>
          <p:cNvPicPr preferRelativeResize="0"/>
          <p:nvPr/>
        </p:nvPicPr>
        <p:blipFill>
          <a:blip r:embed="rId2">
            <a:alphaModFix/>
          </a:blip>
          <a:stretch>
            <a:fillRect/>
          </a:stretch>
        </p:blipFill>
        <p:spPr>
          <a:xfrm>
            <a:off x="575734" y="1603022"/>
            <a:ext cx="8111066" cy="2923822"/>
          </a:xfrm>
          <a:prstGeom prst="rect">
            <a:avLst/>
          </a:prstGeom>
          <a:noFill/>
          <a:ln>
            <a:noFill/>
          </a:ln>
        </p:spPr>
      </p:pic>
    </p:spTree>
    <p:extLst>
      <p:ext uri="{BB962C8B-B14F-4D97-AF65-F5344CB8AC3E}">
        <p14:creationId xmlns:p14="http://schemas.microsoft.com/office/powerpoint/2010/main" val="1566552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Procesanalyse</a:t>
            </a:r>
          </a:p>
        </p:txBody>
      </p:sp>
      <p:sp>
        <p:nvSpPr>
          <p:cNvPr id="255" name="Shape 255"/>
          <p:cNvSpPr txBox="1">
            <a:spLocks noGrp="1"/>
          </p:cNvSpPr>
          <p:nvPr>
            <p:ph type="body" idx="1"/>
          </p:nvPr>
        </p:nvSpPr>
        <p:spPr>
          <a:prstGeom prst="rect">
            <a:avLst/>
          </a:prstGeom>
        </p:spPr>
        <p:txBody>
          <a:bodyPr lIns="91425" tIns="91425" rIns="91425" bIns="91425" anchor="t" anchorCtr="0">
            <a:noAutofit/>
          </a:bodyPr>
          <a:lstStyle/>
          <a:p>
            <a:pPr marL="457200" indent="-419100">
              <a:buClr>
                <a:schemeClr val="dk2"/>
              </a:buClr>
              <a:buSzPct val="100000"/>
              <a:buFont typeface="Arial"/>
              <a:buChar char="●"/>
            </a:pPr>
            <a:r>
              <a:rPr lang="da" dirty="0"/>
              <a:t>Gruppesamarbejde</a:t>
            </a:r>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Samarbejdsaftale</a:t>
            </a:r>
            <a:endParaRPr lang="da-DK" dirty="0" smtClean="0"/>
          </a:p>
          <a:p>
            <a:pPr marL="1188720" lvl="2" indent="-381000">
              <a:buClr>
                <a:schemeClr val="dk2"/>
              </a:buClr>
              <a:buSzPct val="80000"/>
              <a:buFont typeface="Courier New"/>
              <a:buChar char="o"/>
            </a:pPr>
            <a:r>
              <a:rPr lang="da-DK" dirty="0" smtClean="0"/>
              <a:t>R</a:t>
            </a:r>
            <a:r>
              <a:rPr lang="da" dirty="0" smtClean="0"/>
              <a:t>evurderin</a:t>
            </a:r>
            <a:r>
              <a:rPr lang="da-DK" dirty="0" smtClean="0"/>
              <a:t>g</a:t>
            </a:r>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Diskussion </a:t>
            </a:r>
            <a:r>
              <a:rPr lang="da" dirty="0"/>
              <a:t>med </a:t>
            </a:r>
            <a:r>
              <a:rPr lang="da" dirty="0" smtClean="0"/>
              <a:t>argumentation</a:t>
            </a:r>
            <a:endParaRPr dirty="0"/>
          </a:p>
        </p:txBody>
      </p:sp>
      <p:pic>
        <p:nvPicPr>
          <p:cNvPr id="256" name="Shape 256"/>
          <p:cNvPicPr preferRelativeResize="0"/>
          <p:nvPr/>
        </p:nvPicPr>
        <p:blipFill>
          <a:blip r:embed="rId3">
            <a:alphaModFix/>
          </a:blip>
          <a:stretch>
            <a:fillRect/>
          </a:stretch>
        </p:blipFill>
        <p:spPr>
          <a:xfrm>
            <a:off x="5274176" y="0"/>
            <a:ext cx="3869826" cy="514350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Procesanalyse </a:t>
            </a:r>
          </a:p>
        </p:txBody>
      </p:sp>
      <p:sp>
        <p:nvSpPr>
          <p:cNvPr id="262" name="Shape 262"/>
          <p:cNvSpPr txBox="1">
            <a:spLocks noGrp="1"/>
          </p:cNvSpPr>
          <p:nvPr>
            <p:ph type="body" idx="1"/>
          </p:nvPr>
        </p:nvSpPr>
        <p:spPr>
          <a:prstGeom prst="rect">
            <a:avLst/>
          </a:prstGeom>
        </p:spPr>
        <p:txBody>
          <a:bodyPr lIns="91425" tIns="91425" rIns="91425" bIns="91425" anchor="t" anchorCtr="0">
            <a:noAutofit/>
          </a:bodyPr>
          <a:lstStyle/>
          <a:p>
            <a:pPr marL="457200" lvl="0" indent="-419100">
              <a:buClr>
                <a:schemeClr val="dk2"/>
              </a:buClr>
              <a:buSzPct val="100000"/>
              <a:buFont typeface="Arial"/>
              <a:buChar char="●"/>
            </a:pPr>
            <a:r>
              <a:rPr lang="da" dirty="0"/>
              <a:t>Samarbejde med </a:t>
            </a:r>
            <a:r>
              <a:rPr lang="da" dirty="0" smtClean="0"/>
              <a:t>vejlede</a:t>
            </a:r>
            <a:r>
              <a:rPr lang="da-DK" dirty="0" smtClean="0"/>
              <a:t>r</a:t>
            </a:r>
            <a:endParaRPr lang="da" dirty="0"/>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Fri </a:t>
            </a:r>
            <a:r>
              <a:rPr lang="da" dirty="0"/>
              <a:t>samtale frem for punkt til punkt</a:t>
            </a:r>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Ingen </a:t>
            </a:r>
            <a:r>
              <a:rPr lang="da" dirty="0"/>
              <a:t>ordstyrer </a:t>
            </a:r>
          </a:p>
          <a:p>
            <a:pPr rtl="0">
              <a:spcBef>
                <a:spcPts val="0"/>
              </a:spcBef>
              <a:buNone/>
            </a:pPr>
            <a:endParaRPr lang="da"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Problemformulering</a:t>
            </a:r>
          </a:p>
        </p:txBody>
      </p:sp>
      <p:sp>
        <p:nvSpPr>
          <p:cNvPr id="50" name="Shape 50"/>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da" sz="1800"/>
              <a:t>For at gennemføre planen om en tilbygning til Strøybergs Palæ kræves det, at lokalplanen for området stemmer overens med kommuneplanen, før at denne kan vedtages. Konstruktionen skal konstrueres ud fra denne og de fastsatte normer, som gælder for lokalplan 1-1-107, hvor bygherrer så har mulighed for at vælge det specifikke design for udseendet samt rammen for tilbygningen og dennes dimensioner, således at konstruktionen kan holde. Dertil skal der vælges en korrekt ståltype, profil og de rette dimensioner, således at konstruktionen har en tilstrækkelig bæreevne, og samtidig tilgodeser alle parter for konstruktionen. Hertil skal der også tages højde for de geologiske forhold for området for at bestemme, hvordan tilbygningen skal funderes.</a:t>
            </a:r>
          </a:p>
          <a:p>
            <a:pPr>
              <a:spcBef>
                <a:spcPts val="0"/>
              </a:spcBef>
              <a:buNone/>
            </a:pPr>
            <a:endParaRPr sz="1800"/>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Problemstillinger</a:t>
            </a:r>
          </a:p>
        </p:txBody>
      </p:sp>
      <p:sp>
        <p:nvSpPr>
          <p:cNvPr id="56" name="Shape 56"/>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Clr>
                <a:schemeClr val="dk2"/>
              </a:buClr>
              <a:buSzPct val="100000"/>
              <a:buFont typeface="Arial"/>
              <a:buChar char="●"/>
            </a:pPr>
            <a:r>
              <a:rPr lang="da" sz="2400" dirty="0"/>
              <a:t>Har Vækstaksen betydning for tilbygningen til Strøybergs Palæ?</a:t>
            </a:r>
          </a:p>
          <a:p>
            <a:pPr marL="457200" lvl="0" indent="-381000" rtl="0">
              <a:spcBef>
                <a:spcPts val="0"/>
              </a:spcBef>
              <a:buClr>
                <a:schemeClr val="dk2"/>
              </a:buClr>
              <a:buSzPct val="100000"/>
              <a:buFont typeface="Arial"/>
              <a:buChar char="●"/>
            </a:pPr>
            <a:r>
              <a:rPr lang="da" sz="2400" dirty="0"/>
              <a:t>Hvilken ståltype og stålprofil skal der anvendes ved tilbygningen til Strøybergs Palæ, for at opnå en tilstrækkelig bæreevne?</a:t>
            </a:r>
          </a:p>
          <a:p>
            <a:pPr marL="457200" lvl="0" indent="-381000" rtl="0">
              <a:spcBef>
                <a:spcPts val="0"/>
              </a:spcBef>
              <a:buClr>
                <a:schemeClr val="dk2"/>
              </a:buClr>
              <a:buSzPct val="100000"/>
              <a:buFont typeface="Arial"/>
              <a:buChar char="●"/>
            </a:pPr>
            <a:r>
              <a:rPr lang="da" sz="2400" dirty="0"/>
              <a:t>Hvilken funderingstype skal der benyttes ved tilbygningen til Strøybergs Palæ og med hvilke dimensioner?</a:t>
            </a:r>
          </a:p>
          <a:p>
            <a:pPr>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Den kontekstuelle del</a:t>
            </a:r>
          </a:p>
        </p:txBody>
      </p:sp>
      <p:sp>
        <p:nvSpPr>
          <p:cNvPr id="62" name="Shape 62"/>
          <p:cNvSpPr txBox="1">
            <a:spLocks noGrp="1"/>
          </p:cNvSpPr>
          <p:nvPr>
            <p:ph type="body" idx="1"/>
          </p:nvPr>
        </p:nvSpPr>
        <p:spPr>
          <a:prstGeom prst="rect">
            <a:avLst/>
          </a:prstGeom>
        </p:spPr>
        <p:txBody>
          <a:bodyPr lIns="91425" tIns="91425" rIns="91425" bIns="91425" anchor="t" anchorCtr="0">
            <a:noAutofit/>
          </a:bodyPr>
          <a:lstStyle/>
          <a:p>
            <a:pPr marL="457200" indent="-419100">
              <a:buClr>
                <a:schemeClr val="dk2"/>
              </a:buClr>
              <a:buSzPct val="100000"/>
              <a:buFont typeface="Arial"/>
              <a:buChar char="●"/>
            </a:pPr>
            <a:r>
              <a:rPr lang="da" dirty="0"/>
              <a:t>Vækstaksen</a:t>
            </a:r>
          </a:p>
          <a:p>
            <a:pPr marL="457200" indent="-419100">
              <a:buClr>
                <a:schemeClr val="dk2"/>
              </a:buClr>
              <a:buSzPct val="100000"/>
              <a:buFont typeface="Arial"/>
              <a:buChar char="●"/>
            </a:pPr>
            <a:endParaRPr lang="da-DK" dirty="0" smtClean="0"/>
          </a:p>
          <a:p>
            <a:pPr marL="457200" indent="-419100">
              <a:buClr>
                <a:schemeClr val="dk2"/>
              </a:buClr>
              <a:buSzPct val="100000"/>
              <a:buFont typeface="Arial"/>
              <a:buChar char="●"/>
            </a:pPr>
            <a:r>
              <a:rPr lang="da" dirty="0" smtClean="0"/>
              <a:t>Byfortætning </a:t>
            </a:r>
            <a:endParaRPr lang="da" dirty="0"/>
          </a:p>
          <a:p>
            <a:pPr marL="457200" indent="-419100">
              <a:buClr>
                <a:schemeClr val="dk2"/>
              </a:buClr>
              <a:buSzPct val="100000"/>
              <a:buFont typeface="Arial"/>
              <a:buChar char="●"/>
            </a:pPr>
            <a:endParaRPr lang="da-DK" dirty="0" smtClean="0"/>
          </a:p>
          <a:p>
            <a:pPr marL="457200" indent="-419100">
              <a:buClr>
                <a:schemeClr val="dk2"/>
              </a:buClr>
              <a:buSzPct val="100000"/>
              <a:buFont typeface="Arial"/>
              <a:buChar char="●"/>
            </a:pPr>
            <a:r>
              <a:rPr lang="da" dirty="0" smtClean="0"/>
              <a:t>Attraktiv studieby</a:t>
            </a:r>
            <a:endParaRPr lang="da-DK" dirty="0" smtClean="0"/>
          </a:p>
          <a:p>
            <a:pPr>
              <a:spcBef>
                <a:spcPts val="0"/>
              </a:spcBef>
              <a:buNone/>
            </a:pPr>
            <a:r>
              <a:rPr lang="da" dirty="0"/>
              <a:t>		</a:t>
            </a:r>
          </a:p>
        </p:txBody>
      </p:sp>
      <p:pic>
        <p:nvPicPr>
          <p:cNvPr id="63" name="Shape 63"/>
          <p:cNvPicPr preferRelativeResize="0"/>
          <p:nvPr/>
        </p:nvPicPr>
        <p:blipFill>
          <a:blip r:embed="rId3">
            <a:alphaModFix/>
          </a:blip>
          <a:stretch>
            <a:fillRect/>
          </a:stretch>
        </p:blipFill>
        <p:spPr>
          <a:xfrm>
            <a:off x="3990756" y="1347476"/>
            <a:ext cx="4318486" cy="3465299"/>
          </a:xfrm>
          <a:prstGeom prst="rect">
            <a:avLst/>
          </a:prstGeom>
          <a:noFill/>
          <a:ln>
            <a:noFill/>
          </a:ln>
        </p:spPr>
      </p:pic>
      <p:pic>
        <p:nvPicPr>
          <p:cNvPr id="64" name="Shape 64"/>
          <p:cNvPicPr preferRelativeResize="0"/>
          <p:nvPr/>
        </p:nvPicPr>
        <p:blipFill>
          <a:blip r:embed="rId4">
            <a:alphaModFix/>
          </a:blip>
          <a:stretch>
            <a:fillRect/>
          </a:stretch>
        </p:blipFill>
        <p:spPr>
          <a:xfrm>
            <a:off x="3171993" y="4600803"/>
            <a:ext cx="5137249" cy="4488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Shape 70"/>
          <p:cNvSpPr txBox="1">
            <a:spLocks noGrp="1"/>
          </p:cNvSpPr>
          <p:nvPr>
            <p:ph type="title"/>
          </p:nvPr>
        </p:nvSpPr>
        <p:spPr>
          <a:xfrm>
            <a:off x="457200" y="487828"/>
            <a:ext cx="8229600" cy="857400"/>
          </a:xfrm>
          <a:prstGeom prst="rect">
            <a:avLst/>
          </a:prstGeom>
        </p:spPr>
        <p:txBody>
          <a:bodyPr lIns="91425" tIns="91425" rIns="91425" bIns="91425" anchor="b" anchorCtr="0">
            <a:noAutofit/>
          </a:bodyPr>
          <a:lstStyle/>
          <a:p>
            <a:pPr lvl="0" rtl="0">
              <a:spcBef>
                <a:spcPts val="0"/>
              </a:spcBef>
              <a:buNone/>
            </a:pPr>
            <a:r>
              <a:rPr lang="da" dirty="0"/>
              <a:t>Den kontekstuelle del</a:t>
            </a:r>
          </a:p>
        </p:txBody>
      </p:sp>
      <p:sp>
        <p:nvSpPr>
          <p:cNvPr id="69" name="Shape 69"/>
          <p:cNvSpPr txBox="1">
            <a:spLocks noGrp="1"/>
          </p:cNvSpPr>
          <p:nvPr>
            <p:ph type="body" idx="1"/>
          </p:nvPr>
        </p:nvSpPr>
        <p:spPr>
          <a:xfrm>
            <a:off x="457200" y="1345228"/>
            <a:ext cx="8229600" cy="3465299"/>
          </a:xfrm>
          <a:prstGeom prst="rect">
            <a:avLst/>
          </a:prstGeom>
        </p:spPr>
        <p:txBody>
          <a:bodyPr lIns="91425" tIns="91425" rIns="91425" bIns="91425" anchor="t" anchorCtr="0">
            <a:noAutofit/>
          </a:bodyPr>
          <a:lstStyle/>
          <a:p>
            <a:pPr>
              <a:spcBef>
                <a:spcPts val="0"/>
              </a:spcBef>
              <a:buNone/>
            </a:pPr>
            <a:r>
              <a:rPr lang="da" dirty="0"/>
              <a:t>Lokalplaner og forandringer</a:t>
            </a:r>
          </a:p>
        </p:txBody>
      </p:sp>
      <p:pic>
        <p:nvPicPr>
          <p:cNvPr id="71" name="Shape 71"/>
          <p:cNvPicPr preferRelativeResize="0"/>
          <p:nvPr/>
        </p:nvPicPr>
        <p:blipFill>
          <a:blip r:embed="rId3">
            <a:alphaModFix/>
          </a:blip>
          <a:stretch>
            <a:fillRect/>
          </a:stretch>
        </p:blipFill>
        <p:spPr>
          <a:xfrm>
            <a:off x="457200" y="1946414"/>
            <a:ext cx="4157925" cy="2589200"/>
          </a:xfrm>
          <a:prstGeom prst="rect">
            <a:avLst/>
          </a:prstGeom>
          <a:noFill/>
          <a:ln>
            <a:noFill/>
          </a:ln>
        </p:spPr>
      </p:pic>
      <p:pic>
        <p:nvPicPr>
          <p:cNvPr id="72" name="Shape 72"/>
          <p:cNvPicPr preferRelativeResize="0"/>
          <p:nvPr/>
        </p:nvPicPr>
        <p:blipFill>
          <a:blip r:embed="rId4">
            <a:alphaModFix/>
          </a:blip>
          <a:stretch>
            <a:fillRect/>
          </a:stretch>
        </p:blipFill>
        <p:spPr>
          <a:xfrm>
            <a:off x="4615125" y="1946414"/>
            <a:ext cx="4071675" cy="2589200"/>
          </a:xfrm>
          <a:prstGeom prst="rect">
            <a:avLst/>
          </a:prstGeom>
          <a:noFill/>
          <a:ln>
            <a:noFill/>
          </a:ln>
        </p:spPr>
      </p:pic>
      <p:pic>
        <p:nvPicPr>
          <p:cNvPr id="73" name="Shape 73"/>
          <p:cNvPicPr preferRelativeResize="0"/>
          <p:nvPr/>
        </p:nvPicPr>
        <p:blipFill>
          <a:blip r:embed="rId5">
            <a:alphaModFix/>
          </a:blip>
          <a:stretch>
            <a:fillRect/>
          </a:stretch>
        </p:blipFill>
        <p:spPr>
          <a:xfrm>
            <a:off x="500325" y="4601618"/>
            <a:ext cx="3819775" cy="374574"/>
          </a:xfrm>
          <a:prstGeom prst="rect">
            <a:avLst/>
          </a:prstGeom>
          <a:noFill/>
          <a:ln>
            <a:noFill/>
          </a:ln>
        </p:spPr>
      </p:pic>
      <p:pic>
        <p:nvPicPr>
          <p:cNvPr id="74" name="Shape 74"/>
          <p:cNvPicPr preferRelativeResize="0"/>
          <p:nvPr/>
        </p:nvPicPr>
        <p:blipFill>
          <a:blip r:embed="rId6">
            <a:alphaModFix/>
          </a:blip>
          <a:stretch>
            <a:fillRect/>
          </a:stretch>
        </p:blipFill>
        <p:spPr>
          <a:xfrm>
            <a:off x="4572000" y="4623240"/>
            <a:ext cx="4588374" cy="3745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a:spcBef>
                <a:spcPts val="0"/>
              </a:spcBef>
              <a:buNone/>
            </a:pPr>
            <a:endParaRPr/>
          </a:p>
        </p:txBody>
      </p:sp>
      <p:sp>
        <p:nvSpPr>
          <p:cNvPr id="80" name="Shape 80"/>
          <p:cNvSpPr txBox="1">
            <a:spLocks noGrp="1"/>
          </p:cNvSpPr>
          <p:nvPr>
            <p:ph type="body" idx="1"/>
          </p:nvPr>
        </p:nvSpPr>
        <p:spPr>
          <a:prstGeom prst="rect">
            <a:avLst/>
          </a:prstGeom>
        </p:spPr>
        <p:txBody>
          <a:bodyPr lIns="91425" tIns="91425" rIns="91425" bIns="91425" anchor="t" anchorCtr="0">
            <a:noAutofit/>
          </a:bodyPr>
          <a:lstStyle/>
          <a:p>
            <a:pPr rtl="0">
              <a:spcBef>
                <a:spcPts val="0"/>
              </a:spcBef>
              <a:buNone/>
            </a:pPr>
            <a:endParaRPr/>
          </a:p>
        </p:txBody>
      </p:sp>
      <p:pic>
        <p:nvPicPr>
          <p:cNvPr id="81" name="Shape 81"/>
          <p:cNvPicPr preferRelativeResize="0"/>
          <p:nvPr/>
        </p:nvPicPr>
        <p:blipFill>
          <a:blip r:embed="rId3">
            <a:alphaModFix/>
          </a:blip>
          <a:stretch>
            <a:fillRect/>
          </a:stretch>
        </p:blipFill>
        <p:spPr>
          <a:xfrm>
            <a:off x="0" y="0"/>
            <a:ext cx="9144000" cy="5143500"/>
          </a:xfrm>
          <a:prstGeom prst="rect">
            <a:avLst/>
          </a:prstGeom>
          <a:noFill/>
          <a:ln w="9525" cap="flat" cmpd="sng">
            <a:solidFill>
              <a:schemeClr val="lt1"/>
            </a:solidFill>
            <a:prstDash val="solid"/>
            <a:round/>
            <a:headEnd type="none" w="med" len="med"/>
            <a:tailEnd type="none" w="med" len="med"/>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61972"/>
            <a:ext cx="8229600" cy="1141499"/>
          </a:xfrm>
          <a:prstGeom prst="rect">
            <a:avLst/>
          </a:prstGeom>
        </p:spPr>
        <p:txBody>
          <a:bodyPr lIns="91425" tIns="91425" rIns="91425" bIns="91425" anchor="b" anchorCtr="0">
            <a:noAutofit/>
          </a:bodyPr>
          <a:lstStyle/>
          <a:p>
            <a:pPr lvl="0" rtl="0">
              <a:spcBef>
                <a:spcPts val="600"/>
              </a:spcBef>
              <a:buNone/>
            </a:pPr>
            <a:r>
              <a:rPr lang="da" sz="3600"/>
              <a:t>Bjælkekonstruktion med sadeltag</a:t>
            </a:r>
          </a:p>
        </p:txBody>
      </p:sp>
      <p:sp>
        <p:nvSpPr>
          <p:cNvPr id="87" name="Shape 87"/>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dirty="0"/>
          </a:p>
        </p:txBody>
      </p:sp>
      <p:pic>
        <p:nvPicPr>
          <p:cNvPr id="88" name="Shape 88"/>
          <p:cNvPicPr preferRelativeResize="0"/>
          <p:nvPr/>
        </p:nvPicPr>
        <p:blipFill>
          <a:blip r:embed="rId3">
            <a:alphaModFix/>
          </a:blip>
          <a:stretch>
            <a:fillRect/>
          </a:stretch>
        </p:blipFill>
        <p:spPr>
          <a:xfrm>
            <a:off x="2050750" y="1314526"/>
            <a:ext cx="5263163" cy="37256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86</TotalTime>
  <Words>597</Words>
  <Application>Microsoft Office PowerPoint</Application>
  <PresentationFormat>On-screen Show (16:9)</PresentationFormat>
  <Paragraphs>155</Paragraphs>
  <Slides>34</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Courier New</vt:lpstr>
      <vt:lpstr>Clarity</vt:lpstr>
      <vt:lpstr>P2 - Modellernes virkelighed Fundering af tilbygningen af Strøybergs Palæ</vt:lpstr>
      <vt:lpstr>Aalborg Kommune </vt:lpstr>
      <vt:lpstr>Strøybergs Palæ</vt:lpstr>
      <vt:lpstr>Problemformulering</vt:lpstr>
      <vt:lpstr>Problemstillinger</vt:lpstr>
      <vt:lpstr>Den kontekstuelle del</vt:lpstr>
      <vt:lpstr>Den kontekstuelle del</vt:lpstr>
      <vt:lpstr>PowerPoint Presentation</vt:lpstr>
      <vt:lpstr>Bjælkekonstruktion med sadeltag</vt:lpstr>
      <vt:lpstr>Statisk system</vt:lpstr>
      <vt:lpstr>Laster og lastkombination</vt:lpstr>
      <vt:lpstr>PowerPoint Presentation</vt:lpstr>
      <vt:lpstr>Opdeling af ramme</vt:lpstr>
      <vt:lpstr>Snit</vt:lpstr>
      <vt:lpstr> </vt:lpstr>
      <vt:lpstr> </vt:lpstr>
      <vt:lpstr>Spænding</vt:lpstr>
      <vt:lpstr>Forskydningsspændingsfordeling</vt:lpstr>
      <vt:lpstr>Spændingstilstand</vt:lpstr>
      <vt:lpstr>Anvendelsesgrænsetilstand</vt:lpstr>
      <vt:lpstr>Jord og jords styrke</vt:lpstr>
      <vt:lpstr>Fundering</vt:lpstr>
      <vt:lpstr>Aalborgler</vt:lpstr>
      <vt:lpstr>Antagelse - boreprofiler fra Hals</vt:lpstr>
      <vt:lpstr>Laboratorieforsøg</vt:lpstr>
      <vt:lpstr>Dimensionering af fundamentet</vt:lpstr>
      <vt:lpstr>Konklusion</vt:lpstr>
      <vt:lpstr>Konklusion</vt:lpstr>
      <vt:lpstr>Konklusion</vt:lpstr>
      <vt:lpstr>Procesanalyse</vt:lpstr>
      <vt:lpstr>Procesanalyse </vt:lpstr>
      <vt:lpstr>Procesanalyse</vt:lpstr>
      <vt:lpstr>Procesanalyse</vt:lpstr>
      <vt:lpstr>Procesanalyse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P2 - Modellernes virkelighed Fundering af tilbygningen af Strøybergs Palæ</dc:title>
  <cp:lastModifiedBy>Morten</cp:lastModifiedBy>
  <cp:revision>10</cp:revision>
  <dcterms:modified xsi:type="dcterms:W3CDTF">2015-06-23T10:49:15Z</dcterms:modified>
</cp:coreProperties>
</file>